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4"/>
  </p:notesMasterIdLst>
  <p:handoutMasterIdLst>
    <p:handoutMasterId r:id="rId25"/>
  </p:handoutMasterIdLst>
  <p:sldIdLst>
    <p:sldId id="256" r:id="rId5"/>
    <p:sldId id="291" r:id="rId6"/>
    <p:sldId id="293" r:id="rId7"/>
    <p:sldId id="296" r:id="rId8"/>
    <p:sldId id="299" r:id="rId9"/>
    <p:sldId id="298" r:id="rId10"/>
    <p:sldId id="302" r:id="rId11"/>
    <p:sldId id="303" r:id="rId12"/>
    <p:sldId id="300" r:id="rId13"/>
    <p:sldId id="274" r:id="rId14"/>
    <p:sldId id="276" r:id="rId15"/>
    <p:sldId id="289" r:id="rId16"/>
    <p:sldId id="283" r:id="rId17"/>
    <p:sldId id="306" r:id="rId18"/>
    <p:sldId id="292" r:id="rId19"/>
    <p:sldId id="281" r:id="rId20"/>
    <p:sldId id="294" r:id="rId21"/>
    <p:sldId id="295" r:id="rId22"/>
    <p:sldId id="301" r:id="rId2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2F2F2"/>
    <a:srgbClr val="02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75" autoAdjust="0"/>
  </p:normalViewPr>
  <p:slideViewPr>
    <p:cSldViewPr snapToGrid="0" snapToObjects="1">
      <p:cViewPr varScale="1">
        <p:scale>
          <a:sx n="94" d="100"/>
          <a:sy n="94" d="100"/>
        </p:scale>
        <p:origin x="3044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05F95A-82E1-44FB-AFB3-A8246638ADE8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n-NO"/>
        </a:p>
      </dgm:t>
    </dgm:pt>
    <dgm:pt modelId="{C09357A6-EEAE-4FD7-8A36-B6B0B48FE2E2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n-NO" sz="2400" dirty="0"/>
            <a:t>Langsiktig og stabilt eigarskap i </a:t>
          </a:r>
        </a:p>
        <a:p>
          <a:r>
            <a:rPr lang="nn-NO" sz="2400" dirty="0"/>
            <a:t>Sparebanken Sogn og Fjordane</a:t>
          </a:r>
        </a:p>
        <a:p>
          <a:r>
            <a:rPr lang="nn-NO" sz="1600" dirty="0"/>
            <a:t>Vidareføre </a:t>
          </a:r>
          <a:r>
            <a:rPr lang="nn-NO" sz="1600" dirty="0" err="1"/>
            <a:t>sparebanktradisjonanen</a:t>
          </a:r>
          <a:endParaRPr lang="nn-NO" sz="1600" dirty="0"/>
        </a:p>
      </dgm:t>
    </dgm:pt>
    <dgm:pt modelId="{720032E1-186F-4967-936D-08EDA8DF023E}" type="parTrans" cxnId="{1944E868-58D9-420A-A845-89372CF481F2}">
      <dgm:prSet/>
      <dgm:spPr/>
      <dgm:t>
        <a:bodyPr/>
        <a:lstStyle/>
        <a:p>
          <a:endParaRPr lang="nn-NO"/>
        </a:p>
      </dgm:t>
    </dgm:pt>
    <dgm:pt modelId="{82A190A2-CA1F-4689-95E6-78527B525F82}" type="sibTrans" cxnId="{1944E868-58D9-420A-A845-89372CF481F2}">
      <dgm:prSet/>
      <dgm:spPr/>
      <dgm:t>
        <a:bodyPr/>
        <a:lstStyle/>
        <a:p>
          <a:endParaRPr lang="nn-NO"/>
        </a:p>
      </dgm:t>
    </dgm:pt>
    <dgm:pt modelId="{57106083-2DA2-4388-A60E-E2B2E3443FC6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n-NO" sz="2400" dirty="0"/>
            <a:t>Forsvarleg kapitalforvaltning</a:t>
          </a:r>
        </a:p>
        <a:p>
          <a:r>
            <a:rPr lang="nn-NO" sz="1600" dirty="0"/>
            <a:t>Plassere midlane </a:t>
          </a:r>
          <a:r>
            <a:rPr lang="nn-NO" sz="1600" dirty="0" err="1"/>
            <a:t>føremålsteneleg</a:t>
          </a:r>
          <a:r>
            <a:rPr lang="nn-NO" sz="1600" dirty="0"/>
            <a:t> og på trygg måte</a:t>
          </a:r>
        </a:p>
        <a:p>
          <a:r>
            <a:rPr lang="nn-NO" sz="1600" dirty="0"/>
            <a:t>  (trygd, risikospreiing, likviditet og avkasting)</a:t>
          </a:r>
        </a:p>
      </dgm:t>
    </dgm:pt>
    <dgm:pt modelId="{133CB57A-7056-437F-9EA8-FF188D09376C}" type="parTrans" cxnId="{5C169CD2-4A06-4372-B77E-C04261767F4F}">
      <dgm:prSet/>
      <dgm:spPr/>
      <dgm:t>
        <a:bodyPr/>
        <a:lstStyle/>
        <a:p>
          <a:endParaRPr lang="nn-NO"/>
        </a:p>
      </dgm:t>
    </dgm:pt>
    <dgm:pt modelId="{A27413AD-E118-4BB9-866E-06CCA2B016FF}" type="sibTrans" cxnId="{5C169CD2-4A06-4372-B77E-C04261767F4F}">
      <dgm:prSet/>
      <dgm:spPr/>
      <dgm:t>
        <a:bodyPr/>
        <a:lstStyle/>
        <a:p>
          <a:endParaRPr lang="nn-NO"/>
        </a:p>
      </dgm:t>
    </dgm:pt>
    <dgm:pt modelId="{9C678CDB-1806-4EE6-BB0C-1F39E0D4C6F5}">
      <dgm:prSet phldrT="[Tekst]" custT="1"/>
      <dgm:spPr/>
      <dgm:t>
        <a:bodyPr/>
        <a:lstStyle/>
        <a:p>
          <a:r>
            <a:rPr lang="nn-NO" sz="2400" dirty="0"/>
            <a:t>Gåver til allmennyttige føremål</a:t>
          </a:r>
        </a:p>
      </dgm:t>
    </dgm:pt>
    <dgm:pt modelId="{361DD89F-91EB-4985-978F-9AF6A522C726}" type="parTrans" cxnId="{1F8DD6AC-E93D-4C49-9B1A-2CCA38BA0280}">
      <dgm:prSet/>
      <dgm:spPr/>
      <dgm:t>
        <a:bodyPr/>
        <a:lstStyle/>
        <a:p>
          <a:endParaRPr lang="nn-NO"/>
        </a:p>
      </dgm:t>
    </dgm:pt>
    <dgm:pt modelId="{5B524DD1-47B9-4472-8559-6A7029008BF4}" type="sibTrans" cxnId="{1F8DD6AC-E93D-4C49-9B1A-2CCA38BA0280}">
      <dgm:prSet/>
      <dgm:spPr/>
      <dgm:t>
        <a:bodyPr/>
        <a:lstStyle/>
        <a:p>
          <a:endParaRPr lang="nn-NO"/>
        </a:p>
      </dgm:t>
    </dgm:pt>
    <dgm:pt modelId="{6C752174-9F78-4886-BE5C-9F096543B847}">
      <dgm:prSet phldrT="[Tekst]" custT="1"/>
      <dgm:spPr/>
      <dgm:t>
        <a:bodyPr/>
        <a:lstStyle/>
        <a:p>
          <a:r>
            <a:rPr lang="nn-NO" sz="2400" dirty="0"/>
            <a:t>Anna verksemd </a:t>
          </a:r>
        </a:p>
        <a:p>
          <a:r>
            <a:rPr lang="nn-NO" sz="1600" dirty="0"/>
            <a:t>som kan sameinast med dei tre første </a:t>
          </a:r>
          <a:r>
            <a:rPr lang="nn-NO" sz="1600"/>
            <a:t>og Finansforetakslova</a:t>
          </a:r>
          <a:endParaRPr lang="nn-NO" sz="1600" dirty="0"/>
        </a:p>
      </dgm:t>
    </dgm:pt>
    <dgm:pt modelId="{9159CAD2-98D5-44E3-8EFA-0481F9235FF4}" type="parTrans" cxnId="{2FC5CA4F-CA8D-44FD-B76E-5EFDF62C871C}">
      <dgm:prSet/>
      <dgm:spPr/>
      <dgm:t>
        <a:bodyPr/>
        <a:lstStyle/>
        <a:p>
          <a:endParaRPr lang="nn-NO"/>
        </a:p>
      </dgm:t>
    </dgm:pt>
    <dgm:pt modelId="{83E0F70D-FD56-476D-BC09-72166135D6AB}" type="sibTrans" cxnId="{2FC5CA4F-CA8D-44FD-B76E-5EFDF62C871C}">
      <dgm:prSet/>
      <dgm:spPr/>
      <dgm:t>
        <a:bodyPr/>
        <a:lstStyle/>
        <a:p>
          <a:endParaRPr lang="nn-NO"/>
        </a:p>
      </dgm:t>
    </dgm:pt>
    <dgm:pt modelId="{51D61049-2CBE-4087-B3F8-1AC068C9BE6C}" type="pres">
      <dgm:prSet presAssocID="{9905F95A-82E1-44FB-AFB3-A8246638ADE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1B0A7DC-FE75-4895-8A87-35AAFC78F1AE}" type="pres">
      <dgm:prSet presAssocID="{C09357A6-EEAE-4FD7-8A36-B6B0B48FE2E2}" presName="vertOne" presStyleCnt="0"/>
      <dgm:spPr/>
    </dgm:pt>
    <dgm:pt modelId="{FDA63ADE-9879-44F4-8CD6-07DF49C65365}" type="pres">
      <dgm:prSet presAssocID="{C09357A6-EEAE-4FD7-8A36-B6B0B48FE2E2}" presName="txOne" presStyleLbl="node0" presStyleIdx="0" presStyleCnt="1">
        <dgm:presLayoutVars>
          <dgm:chPref val="3"/>
        </dgm:presLayoutVars>
      </dgm:prSet>
      <dgm:spPr/>
    </dgm:pt>
    <dgm:pt modelId="{2CCE925D-27F4-4022-9306-B13635436458}" type="pres">
      <dgm:prSet presAssocID="{C09357A6-EEAE-4FD7-8A36-B6B0B48FE2E2}" presName="parTransOne" presStyleCnt="0"/>
      <dgm:spPr/>
    </dgm:pt>
    <dgm:pt modelId="{D27C6DA2-B35F-454E-AD2E-B8EF3A8DE9D7}" type="pres">
      <dgm:prSet presAssocID="{C09357A6-EEAE-4FD7-8A36-B6B0B48FE2E2}" presName="horzOne" presStyleCnt="0"/>
      <dgm:spPr/>
    </dgm:pt>
    <dgm:pt modelId="{A9462E9B-F157-4ABB-81EF-5CAEDA1063CD}" type="pres">
      <dgm:prSet presAssocID="{57106083-2DA2-4388-A60E-E2B2E3443FC6}" presName="vertTwo" presStyleCnt="0"/>
      <dgm:spPr/>
    </dgm:pt>
    <dgm:pt modelId="{71EF72DC-2B54-4E09-9325-1E3BA34486EC}" type="pres">
      <dgm:prSet presAssocID="{57106083-2DA2-4388-A60E-E2B2E3443FC6}" presName="txTwo" presStyleLbl="node2" presStyleIdx="0" presStyleCnt="1">
        <dgm:presLayoutVars>
          <dgm:chPref val="3"/>
        </dgm:presLayoutVars>
      </dgm:prSet>
      <dgm:spPr/>
    </dgm:pt>
    <dgm:pt modelId="{38B60F67-2BDC-4CBD-A563-511761D4845D}" type="pres">
      <dgm:prSet presAssocID="{57106083-2DA2-4388-A60E-E2B2E3443FC6}" presName="parTransTwo" presStyleCnt="0"/>
      <dgm:spPr/>
    </dgm:pt>
    <dgm:pt modelId="{B7450360-9B2A-4384-9BF3-7F96EFC7C68B}" type="pres">
      <dgm:prSet presAssocID="{57106083-2DA2-4388-A60E-E2B2E3443FC6}" presName="horzTwo" presStyleCnt="0"/>
      <dgm:spPr/>
    </dgm:pt>
    <dgm:pt modelId="{5D150E5E-B38F-4CFF-8252-E9FB5B587998}" type="pres">
      <dgm:prSet presAssocID="{9C678CDB-1806-4EE6-BB0C-1F39E0D4C6F5}" presName="vertThree" presStyleCnt="0"/>
      <dgm:spPr/>
    </dgm:pt>
    <dgm:pt modelId="{0E41D98F-23D1-4465-85FF-151409CEF78E}" type="pres">
      <dgm:prSet presAssocID="{9C678CDB-1806-4EE6-BB0C-1F39E0D4C6F5}" presName="txThree" presStyleLbl="node3" presStyleIdx="0" presStyleCnt="2">
        <dgm:presLayoutVars>
          <dgm:chPref val="3"/>
        </dgm:presLayoutVars>
      </dgm:prSet>
      <dgm:spPr/>
    </dgm:pt>
    <dgm:pt modelId="{D57C28D7-609A-45EE-B9C3-6B38D0ED996D}" type="pres">
      <dgm:prSet presAssocID="{9C678CDB-1806-4EE6-BB0C-1F39E0D4C6F5}" presName="horzThree" presStyleCnt="0"/>
      <dgm:spPr/>
    </dgm:pt>
    <dgm:pt modelId="{C7B028FB-81B8-4E39-9643-09AAA1144799}" type="pres">
      <dgm:prSet presAssocID="{5B524DD1-47B9-4472-8559-6A7029008BF4}" presName="sibSpaceThree" presStyleCnt="0"/>
      <dgm:spPr/>
    </dgm:pt>
    <dgm:pt modelId="{1BB61FF9-270E-46BB-9495-9108C40C857D}" type="pres">
      <dgm:prSet presAssocID="{6C752174-9F78-4886-BE5C-9F096543B847}" presName="vertThree" presStyleCnt="0"/>
      <dgm:spPr/>
    </dgm:pt>
    <dgm:pt modelId="{3284FA61-8E6F-4703-96DB-458E0B3FC672}" type="pres">
      <dgm:prSet presAssocID="{6C752174-9F78-4886-BE5C-9F096543B847}" presName="txThree" presStyleLbl="node3" presStyleIdx="1" presStyleCnt="2">
        <dgm:presLayoutVars>
          <dgm:chPref val="3"/>
        </dgm:presLayoutVars>
      </dgm:prSet>
      <dgm:spPr/>
    </dgm:pt>
    <dgm:pt modelId="{DA95E9F6-F1F9-4E11-BE76-E1561E5EE388}" type="pres">
      <dgm:prSet presAssocID="{6C752174-9F78-4886-BE5C-9F096543B847}" presName="horzThree" presStyleCnt="0"/>
      <dgm:spPr/>
    </dgm:pt>
  </dgm:ptLst>
  <dgm:cxnLst>
    <dgm:cxn modelId="{B5869617-BEDB-4AFB-A87B-A3AEDAB045C7}" type="presOf" srcId="{C09357A6-EEAE-4FD7-8A36-B6B0B48FE2E2}" destId="{FDA63ADE-9879-44F4-8CD6-07DF49C65365}" srcOrd="0" destOrd="0" presId="urn:microsoft.com/office/officeart/2005/8/layout/hierarchy4"/>
    <dgm:cxn modelId="{1944E868-58D9-420A-A845-89372CF481F2}" srcId="{9905F95A-82E1-44FB-AFB3-A8246638ADE8}" destId="{C09357A6-EEAE-4FD7-8A36-B6B0B48FE2E2}" srcOrd="0" destOrd="0" parTransId="{720032E1-186F-4967-936D-08EDA8DF023E}" sibTransId="{82A190A2-CA1F-4689-95E6-78527B525F82}"/>
    <dgm:cxn modelId="{2FC5CA4F-CA8D-44FD-B76E-5EFDF62C871C}" srcId="{57106083-2DA2-4388-A60E-E2B2E3443FC6}" destId="{6C752174-9F78-4886-BE5C-9F096543B847}" srcOrd="1" destOrd="0" parTransId="{9159CAD2-98D5-44E3-8EFA-0481F9235FF4}" sibTransId="{83E0F70D-FD56-476D-BC09-72166135D6AB}"/>
    <dgm:cxn modelId="{25331C8B-D0B3-4A56-9F76-39C0B9510694}" type="presOf" srcId="{6C752174-9F78-4886-BE5C-9F096543B847}" destId="{3284FA61-8E6F-4703-96DB-458E0B3FC672}" srcOrd="0" destOrd="0" presId="urn:microsoft.com/office/officeart/2005/8/layout/hierarchy4"/>
    <dgm:cxn modelId="{9F31DE92-583E-4943-9127-010950689CFE}" type="presOf" srcId="{9C678CDB-1806-4EE6-BB0C-1F39E0D4C6F5}" destId="{0E41D98F-23D1-4465-85FF-151409CEF78E}" srcOrd="0" destOrd="0" presId="urn:microsoft.com/office/officeart/2005/8/layout/hierarchy4"/>
    <dgm:cxn modelId="{8890789A-CD6F-4C09-A90C-078E658359EA}" type="presOf" srcId="{9905F95A-82E1-44FB-AFB3-A8246638ADE8}" destId="{51D61049-2CBE-4087-B3F8-1AC068C9BE6C}" srcOrd="0" destOrd="0" presId="urn:microsoft.com/office/officeart/2005/8/layout/hierarchy4"/>
    <dgm:cxn modelId="{1F8DD6AC-E93D-4C49-9B1A-2CCA38BA0280}" srcId="{57106083-2DA2-4388-A60E-E2B2E3443FC6}" destId="{9C678CDB-1806-4EE6-BB0C-1F39E0D4C6F5}" srcOrd="0" destOrd="0" parTransId="{361DD89F-91EB-4985-978F-9AF6A522C726}" sibTransId="{5B524DD1-47B9-4472-8559-6A7029008BF4}"/>
    <dgm:cxn modelId="{5C169CD2-4A06-4372-B77E-C04261767F4F}" srcId="{C09357A6-EEAE-4FD7-8A36-B6B0B48FE2E2}" destId="{57106083-2DA2-4388-A60E-E2B2E3443FC6}" srcOrd="0" destOrd="0" parTransId="{133CB57A-7056-437F-9EA8-FF188D09376C}" sibTransId="{A27413AD-E118-4BB9-866E-06CCA2B016FF}"/>
    <dgm:cxn modelId="{D62371F4-DEFB-484F-8562-1C2BFF702A49}" type="presOf" srcId="{57106083-2DA2-4388-A60E-E2B2E3443FC6}" destId="{71EF72DC-2B54-4E09-9325-1E3BA34486EC}" srcOrd="0" destOrd="0" presId="urn:microsoft.com/office/officeart/2005/8/layout/hierarchy4"/>
    <dgm:cxn modelId="{AE78259F-2D82-4582-9196-36041A130522}" type="presParOf" srcId="{51D61049-2CBE-4087-B3F8-1AC068C9BE6C}" destId="{41B0A7DC-FE75-4895-8A87-35AAFC78F1AE}" srcOrd="0" destOrd="0" presId="urn:microsoft.com/office/officeart/2005/8/layout/hierarchy4"/>
    <dgm:cxn modelId="{419F1D88-4070-4A28-BBA6-EEF80E57148A}" type="presParOf" srcId="{41B0A7DC-FE75-4895-8A87-35AAFC78F1AE}" destId="{FDA63ADE-9879-44F4-8CD6-07DF49C65365}" srcOrd="0" destOrd="0" presId="urn:microsoft.com/office/officeart/2005/8/layout/hierarchy4"/>
    <dgm:cxn modelId="{76AD3701-8950-4DA4-9369-EF90726999A1}" type="presParOf" srcId="{41B0A7DC-FE75-4895-8A87-35AAFC78F1AE}" destId="{2CCE925D-27F4-4022-9306-B13635436458}" srcOrd="1" destOrd="0" presId="urn:microsoft.com/office/officeart/2005/8/layout/hierarchy4"/>
    <dgm:cxn modelId="{F4698EA0-29E2-41E4-B980-8E6D800ABE81}" type="presParOf" srcId="{41B0A7DC-FE75-4895-8A87-35AAFC78F1AE}" destId="{D27C6DA2-B35F-454E-AD2E-B8EF3A8DE9D7}" srcOrd="2" destOrd="0" presId="urn:microsoft.com/office/officeart/2005/8/layout/hierarchy4"/>
    <dgm:cxn modelId="{8F209112-82FA-43C3-A75E-B386F723A1F8}" type="presParOf" srcId="{D27C6DA2-B35F-454E-AD2E-B8EF3A8DE9D7}" destId="{A9462E9B-F157-4ABB-81EF-5CAEDA1063CD}" srcOrd="0" destOrd="0" presId="urn:microsoft.com/office/officeart/2005/8/layout/hierarchy4"/>
    <dgm:cxn modelId="{A3FE76B0-993E-4392-BF38-B139B7E8C4F4}" type="presParOf" srcId="{A9462E9B-F157-4ABB-81EF-5CAEDA1063CD}" destId="{71EF72DC-2B54-4E09-9325-1E3BA34486EC}" srcOrd="0" destOrd="0" presId="urn:microsoft.com/office/officeart/2005/8/layout/hierarchy4"/>
    <dgm:cxn modelId="{DDE29C61-11A3-4E09-847C-07512C1E5650}" type="presParOf" srcId="{A9462E9B-F157-4ABB-81EF-5CAEDA1063CD}" destId="{38B60F67-2BDC-4CBD-A563-511761D4845D}" srcOrd="1" destOrd="0" presId="urn:microsoft.com/office/officeart/2005/8/layout/hierarchy4"/>
    <dgm:cxn modelId="{EFDE0AFF-6DAC-40AD-BC5E-5F937AAD1792}" type="presParOf" srcId="{A9462E9B-F157-4ABB-81EF-5CAEDA1063CD}" destId="{B7450360-9B2A-4384-9BF3-7F96EFC7C68B}" srcOrd="2" destOrd="0" presId="urn:microsoft.com/office/officeart/2005/8/layout/hierarchy4"/>
    <dgm:cxn modelId="{3FFF3258-F52C-46AF-B987-DC9E972FF367}" type="presParOf" srcId="{B7450360-9B2A-4384-9BF3-7F96EFC7C68B}" destId="{5D150E5E-B38F-4CFF-8252-E9FB5B587998}" srcOrd="0" destOrd="0" presId="urn:microsoft.com/office/officeart/2005/8/layout/hierarchy4"/>
    <dgm:cxn modelId="{86E9868E-94B2-4B3F-A4FA-C174BE39C9CF}" type="presParOf" srcId="{5D150E5E-B38F-4CFF-8252-E9FB5B587998}" destId="{0E41D98F-23D1-4465-85FF-151409CEF78E}" srcOrd="0" destOrd="0" presId="urn:microsoft.com/office/officeart/2005/8/layout/hierarchy4"/>
    <dgm:cxn modelId="{BDD17D59-930E-46E7-ADDF-06DFCC23818A}" type="presParOf" srcId="{5D150E5E-B38F-4CFF-8252-E9FB5B587998}" destId="{D57C28D7-609A-45EE-B9C3-6B38D0ED996D}" srcOrd="1" destOrd="0" presId="urn:microsoft.com/office/officeart/2005/8/layout/hierarchy4"/>
    <dgm:cxn modelId="{27A6B192-889B-4316-A074-2EEC3199C60C}" type="presParOf" srcId="{B7450360-9B2A-4384-9BF3-7F96EFC7C68B}" destId="{C7B028FB-81B8-4E39-9643-09AAA1144799}" srcOrd="1" destOrd="0" presId="urn:microsoft.com/office/officeart/2005/8/layout/hierarchy4"/>
    <dgm:cxn modelId="{CA4C17D8-841D-40BA-B499-86E976510E32}" type="presParOf" srcId="{B7450360-9B2A-4384-9BF3-7F96EFC7C68B}" destId="{1BB61FF9-270E-46BB-9495-9108C40C857D}" srcOrd="2" destOrd="0" presId="urn:microsoft.com/office/officeart/2005/8/layout/hierarchy4"/>
    <dgm:cxn modelId="{1DFEB7B5-3823-4C15-B56C-C88BEF0DB5F0}" type="presParOf" srcId="{1BB61FF9-270E-46BB-9495-9108C40C857D}" destId="{3284FA61-8E6F-4703-96DB-458E0B3FC672}" srcOrd="0" destOrd="0" presId="urn:microsoft.com/office/officeart/2005/8/layout/hierarchy4"/>
    <dgm:cxn modelId="{81993070-1A0C-466D-81A5-B0EB9F7CE125}" type="presParOf" srcId="{1BB61FF9-270E-46BB-9495-9108C40C857D}" destId="{DA95E9F6-F1F9-4E11-BE76-E1561E5EE38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05F95A-82E1-44FB-AFB3-A8246638ADE8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n-NO"/>
        </a:p>
      </dgm:t>
    </dgm:pt>
    <dgm:pt modelId="{C09357A6-EEAE-4FD7-8A36-B6B0B48FE2E2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n-NO" sz="2400" dirty="0"/>
            <a:t>Langsiktig og stabilt eigarskap i </a:t>
          </a:r>
        </a:p>
        <a:p>
          <a:r>
            <a:rPr lang="nn-NO" sz="2400"/>
            <a:t>Sparebanken Sogn </a:t>
          </a:r>
          <a:r>
            <a:rPr lang="nn-NO" sz="2400" dirty="0"/>
            <a:t>og Fjordane</a:t>
          </a:r>
        </a:p>
        <a:p>
          <a:r>
            <a:rPr lang="nn-NO" sz="1600" dirty="0"/>
            <a:t>Vidareføre </a:t>
          </a:r>
          <a:r>
            <a:rPr lang="nn-NO" sz="1600" dirty="0" err="1"/>
            <a:t>sparebanktradisjonanen</a:t>
          </a:r>
          <a:endParaRPr lang="nn-NO" sz="1600" dirty="0"/>
        </a:p>
      </dgm:t>
    </dgm:pt>
    <dgm:pt modelId="{720032E1-186F-4967-936D-08EDA8DF023E}" type="parTrans" cxnId="{1944E868-58D9-420A-A845-89372CF481F2}">
      <dgm:prSet/>
      <dgm:spPr/>
      <dgm:t>
        <a:bodyPr/>
        <a:lstStyle/>
        <a:p>
          <a:endParaRPr lang="nn-NO"/>
        </a:p>
      </dgm:t>
    </dgm:pt>
    <dgm:pt modelId="{82A190A2-CA1F-4689-95E6-78527B525F82}" type="sibTrans" cxnId="{1944E868-58D9-420A-A845-89372CF481F2}">
      <dgm:prSet/>
      <dgm:spPr/>
      <dgm:t>
        <a:bodyPr/>
        <a:lstStyle/>
        <a:p>
          <a:endParaRPr lang="nn-NO"/>
        </a:p>
      </dgm:t>
    </dgm:pt>
    <dgm:pt modelId="{57106083-2DA2-4388-A60E-E2B2E3443FC6}">
      <dgm:prSet phldrT="[Teks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nn-NO" sz="2400" dirty="0"/>
            <a:t>Forsvarleg kapitalforvaltning</a:t>
          </a:r>
        </a:p>
        <a:p>
          <a:r>
            <a:rPr lang="nn-NO" sz="1600" dirty="0"/>
            <a:t>Plassere midlane </a:t>
          </a:r>
          <a:r>
            <a:rPr lang="nn-NO" sz="1600" dirty="0" err="1"/>
            <a:t>føremålsteneleg</a:t>
          </a:r>
          <a:r>
            <a:rPr lang="nn-NO" sz="1600" dirty="0"/>
            <a:t> og på trygg måte</a:t>
          </a:r>
        </a:p>
        <a:p>
          <a:r>
            <a:rPr lang="nn-NO" sz="1600" dirty="0"/>
            <a:t>  (trygd, risikospreiing, likviditet og avkasting)</a:t>
          </a:r>
        </a:p>
      </dgm:t>
    </dgm:pt>
    <dgm:pt modelId="{133CB57A-7056-437F-9EA8-FF188D09376C}" type="parTrans" cxnId="{5C169CD2-4A06-4372-B77E-C04261767F4F}">
      <dgm:prSet/>
      <dgm:spPr/>
      <dgm:t>
        <a:bodyPr/>
        <a:lstStyle/>
        <a:p>
          <a:endParaRPr lang="nn-NO"/>
        </a:p>
      </dgm:t>
    </dgm:pt>
    <dgm:pt modelId="{A27413AD-E118-4BB9-866E-06CCA2B016FF}" type="sibTrans" cxnId="{5C169CD2-4A06-4372-B77E-C04261767F4F}">
      <dgm:prSet/>
      <dgm:spPr/>
      <dgm:t>
        <a:bodyPr/>
        <a:lstStyle/>
        <a:p>
          <a:endParaRPr lang="nn-NO"/>
        </a:p>
      </dgm:t>
    </dgm:pt>
    <dgm:pt modelId="{9C678CDB-1806-4EE6-BB0C-1F39E0D4C6F5}">
      <dgm:prSet phldrT="[Tekst]" custT="1"/>
      <dgm:spPr/>
      <dgm:t>
        <a:bodyPr/>
        <a:lstStyle/>
        <a:p>
          <a:r>
            <a:rPr lang="nn-NO" sz="2400" dirty="0"/>
            <a:t>Gåver til allmennyttige føremål</a:t>
          </a:r>
        </a:p>
      </dgm:t>
    </dgm:pt>
    <dgm:pt modelId="{361DD89F-91EB-4985-978F-9AF6A522C726}" type="parTrans" cxnId="{1F8DD6AC-E93D-4C49-9B1A-2CCA38BA0280}">
      <dgm:prSet/>
      <dgm:spPr/>
      <dgm:t>
        <a:bodyPr/>
        <a:lstStyle/>
        <a:p>
          <a:endParaRPr lang="nn-NO"/>
        </a:p>
      </dgm:t>
    </dgm:pt>
    <dgm:pt modelId="{5B524DD1-47B9-4472-8559-6A7029008BF4}" type="sibTrans" cxnId="{1F8DD6AC-E93D-4C49-9B1A-2CCA38BA0280}">
      <dgm:prSet/>
      <dgm:spPr/>
      <dgm:t>
        <a:bodyPr/>
        <a:lstStyle/>
        <a:p>
          <a:endParaRPr lang="nn-NO"/>
        </a:p>
      </dgm:t>
    </dgm:pt>
    <dgm:pt modelId="{6C752174-9F78-4886-BE5C-9F096543B847}">
      <dgm:prSet phldrT="[Tekst]" custT="1"/>
      <dgm:spPr/>
      <dgm:t>
        <a:bodyPr/>
        <a:lstStyle/>
        <a:p>
          <a:r>
            <a:rPr lang="nn-NO" sz="2400" dirty="0"/>
            <a:t>Anna verksemd </a:t>
          </a:r>
        </a:p>
        <a:p>
          <a:r>
            <a:rPr lang="nn-NO" sz="1600" dirty="0"/>
            <a:t>som kan sameinast med dei tre første </a:t>
          </a:r>
          <a:r>
            <a:rPr lang="nn-NO" sz="1600"/>
            <a:t>og Finansforetakslova</a:t>
          </a:r>
          <a:endParaRPr lang="nn-NO" sz="1600" dirty="0"/>
        </a:p>
      </dgm:t>
    </dgm:pt>
    <dgm:pt modelId="{9159CAD2-98D5-44E3-8EFA-0481F9235FF4}" type="parTrans" cxnId="{2FC5CA4F-CA8D-44FD-B76E-5EFDF62C871C}">
      <dgm:prSet/>
      <dgm:spPr/>
      <dgm:t>
        <a:bodyPr/>
        <a:lstStyle/>
        <a:p>
          <a:endParaRPr lang="nn-NO"/>
        </a:p>
      </dgm:t>
    </dgm:pt>
    <dgm:pt modelId="{83E0F70D-FD56-476D-BC09-72166135D6AB}" type="sibTrans" cxnId="{2FC5CA4F-CA8D-44FD-B76E-5EFDF62C871C}">
      <dgm:prSet/>
      <dgm:spPr/>
      <dgm:t>
        <a:bodyPr/>
        <a:lstStyle/>
        <a:p>
          <a:endParaRPr lang="nn-NO"/>
        </a:p>
      </dgm:t>
    </dgm:pt>
    <dgm:pt modelId="{51D61049-2CBE-4087-B3F8-1AC068C9BE6C}" type="pres">
      <dgm:prSet presAssocID="{9905F95A-82E1-44FB-AFB3-A8246638ADE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1B0A7DC-FE75-4895-8A87-35AAFC78F1AE}" type="pres">
      <dgm:prSet presAssocID="{C09357A6-EEAE-4FD7-8A36-B6B0B48FE2E2}" presName="vertOne" presStyleCnt="0"/>
      <dgm:spPr/>
    </dgm:pt>
    <dgm:pt modelId="{FDA63ADE-9879-44F4-8CD6-07DF49C65365}" type="pres">
      <dgm:prSet presAssocID="{C09357A6-EEAE-4FD7-8A36-B6B0B48FE2E2}" presName="txOne" presStyleLbl="node0" presStyleIdx="0" presStyleCnt="1">
        <dgm:presLayoutVars>
          <dgm:chPref val="3"/>
        </dgm:presLayoutVars>
      </dgm:prSet>
      <dgm:spPr/>
    </dgm:pt>
    <dgm:pt modelId="{2CCE925D-27F4-4022-9306-B13635436458}" type="pres">
      <dgm:prSet presAssocID="{C09357A6-EEAE-4FD7-8A36-B6B0B48FE2E2}" presName="parTransOne" presStyleCnt="0"/>
      <dgm:spPr/>
    </dgm:pt>
    <dgm:pt modelId="{D27C6DA2-B35F-454E-AD2E-B8EF3A8DE9D7}" type="pres">
      <dgm:prSet presAssocID="{C09357A6-EEAE-4FD7-8A36-B6B0B48FE2E2}" presName="horzOne" presStyleCnt="0"/>
      <dgm:spPr/>
    </dgm:pt>
    <dgm:pt modelId="{A9462E9B-F157-4ABB-81EF-5CAEDA1063CD}" type="pres">
      <dgm:prSet presAssocID="{57106083-2DA2-4388-A60E-E2B2E3443FC6}" presName="vertTwo" presStyleCnt="0"/>
      <dgm:spPr/>
    </dgm:pt>
    <dgm:pt modelId="{71EF72DC-2B54-4E09-9325-1E3BA34486EC}" type="pres">
      <dgm:prSet presAssocID="{57106083-2DA2-4388-A60E-E2B2E3443FC6}" presName="txTwo" presStyleLbl="node2" presStyleIdx="0" presStyleCnt="1">
        <dgm:presLayoutVars>
          <dgm:chPref val="3"/>
        </dgm:presLayoutVars>
      </dgm:prSet>
      <dgm:spPr/>
    </dgm:pt>
    <dgm:pt modelId="{38B60F67-2BDC-4CBD-A563-511761D4845D}" type="pres">
      <dgm:prSet presAssocID="{57106083-2DA2-4388-A60E-E2B2E3443FC6}" presName="parTransTwo" presStyleCnt="0"/>
      <dgm:spPr/>
    </dgm:pt>
    <dgm:pt modelId="{B7450360-9B2A-4384-9BF3-7F96EFC7C68B}" type="pres">
      <dgm:prSet presAssocID="{57106083-2DA2-4388-A60E-E2B2E3443FC6}" presName="horzTwo" presStyleCnt="0"/>
      <dgm:spPr/>
    </dgm:pt>
    <dgm:pt modelId="{5D150E5E-B38F-4CFF-8252-E9FB5B587998}" type="pres">
      <dgm:prSet presAssocID="{9C678CDB-1806-4EE6-BB0C-1F39E0D4C6F5}" presName="vertThree" presStyleCnt="0"/>
      <dgm:spPr/>
    </dgm:pt>
    <dgm:pt modelId="{0E41D98F-23D1-4465-85FF-151409CEF78E}" type="pres">
      <dgm:prSet presAssocID="{9C678CDB-1806-4EE6-BB0C-1F39E0D4C6F5}" presName="txThree" presStyleLbl="node3" presStyleIdx="0" presStyleCnt="2">
        <dgm:presLayoutVars>
          <dgm:chPref val="3"/>
        </dgm:presLayoutVars>
      </dgm:prSet>
      <dgm:spPr/>
    </dgm:pt>
    <dgm:pt modelId="{D57C28D7-609A-45EE-B9C3-6B38D0ED996D}" type="pres">
      <dgm:prSet presAssocID="{9C678CDB-1806-4EE6-BB0C-1F39E0D4C6F5}" presName="horzThree" presStyleCnt="0"/>
      <dgm:spPr/>
    </dgm:pt>
    <dgm:pt modelId="{C7B028FB-81B8-4E39-9643-09AAA1144799}" type="pres">
      <dgm:prSet presAssocID="{5B524DD1-47B9-4472-8559-6A7029008BF4}" presName="sibSpaceThree" presStyleCnt="0"/>
      <dgm:spPr/>
    </dgm:pt>
    <dgm:pt modelId="{1BB61FF9-270E-46BB-9495-9108C40C857D}" type="pres">
      <dgm:prSet presAssocID="{6C752174-9F78-4886-BE5C-9F096543B847}" presName="vertThree" presStyleCnt="0"/>
      <dgm:spPr/>
    </dgm:pt>
    <dgm:pt modelId="{3284FA61-8E6F-4703-96DB-458E0B3FC672}" type="pres">
      <dgm:prSet presAssocID="{6C752174-9F78-4886-BE5C-9F096543B847}" presName="txThree" presStyleLbl="node3" presStyleIdx="1" presStyleCnt="2">
        <dgm:presLayoutVars>
          <dgm:chPref val="3"/>
        </dgm:presLayoutVars>
      </dgm:prSet>
      <dgm:spPr/>
    </dgm:pt>
    <dgm:pt modelId="{DA95E9F6-F1F9-4E11-BE76-E1561E5EE388}" type="pres">
      <dgm:prSet presAssocID="{6C752174-9F78-4886-BE5C-9F096543B847}" presName="horzThree" presStyleCnt="0"/>
      <dgm:spPr/>
    </dgm:pt>
  </dgm:ptLst>
  <dgm:cxnLst>
    <dgm:cxn modelId="{B5869617-BEDB-4AFB-A87B-A3AEDAB045C7}" type="presOf" srcId="{C09357A6-EEAE-4FD7-8A36-B6B0B48FE2E2}" destId="{FDA63ADE-9879-44F4-8CD6-07DF49C65365}" srcOrd="0" destOrd="0" presId="urn:microsoft.com/office/officeart/2005/8/layout/hierarchy4"/>
    <dgm:cxn modelId="{1944E868-58D9-420A-A845-89372CF481F2}" srcId="{9905F95A-82E1-44FB-AFB3-A8246638ADE8}" destId="{C09357A6-EEAE-4FD7-8A36-B6B0B48FE2E2}" srcOrd="0" destOrd="0" parTransId="{720032E1-186F-4967-936D-08EDA8DF023E}" sibTransId="{82A190A2-CA1F-4689-95E6-78527B525F82}"/>
    <dgm:cxn modelId="{2FC5CA4F-CA8D-44FD-B76E-5EFDF62C871C}" srcId="{57106083-2DA2-4388-A60E-E2B2E3443FC6}" destId="{6C752174-9F78-4886-BE5C-9F096543B847}" srcOrd="1" destOrd="0" parTransId="{9159CAD2-98D5-44E3-8EFA-0481F9235FF4}" sibTransId="{83E0F70D-FD56-476D-BC09-72166135D6AB}"/>
    <dgm:cxn modelId="{25331C8B-D0B3-4A56-9F76-39C0B9510694}" type="presOf" srcId="{6C752174-9F78-4886-BE5C-9F096543B847}" destId="{3284FA61-8E6F-4703-96DB-458E0B3FC672}" srcOrd="0" destOrd="0" presId="urn:microsoft.com/office/officeart/2005/8/layout/hierarchy4"/>
    <dgm:cxn modelId="{9F31DE92-583E-4943-9127-010950689CFE}" type="presOf" srcId="{9C678CDB-1806-4EE6-BB0C-1F39E0D4C6F5}" destId="{0E41D98F-23D1-4465-85FF-151409CEF78E}" srcOrd="0" destOrd="0" presId="urn:microsoft.com/office/officeart/2005/8/layout/hierarchy4"/>
    <dgm:cxn modelId="{8890789A-CD6F-4C09-A90C-078E658359EA}" type="presOf" srcId="{9905F95A-82E1-44FB-AFB3-A8246638ADE8}" destId="{51D61049-2CBE-4087-B3F8-1AC068C9BE6C}" srcOrd="0" destOrd="0" presId="urn:microsoft.com/office/officeart/2005/8/layout/hierarchy4"/>
    <dgm:cxn modelId="{1F8DD6AC-E93D-4C49-9B1A-2CCA38BA0280}" srcId="{57106083-2DA2-4388-A60E-E2B2E3443FC6}" destId="{9C678CDB-1806-4EE6-BB0C-1F39E0D4C6F5}" srcOrd="0" destOrd="0" parTransId="{361DD89F-91EB-4985-978F-9AF6A522C726}" sibTransId="{5B524DD1-47B9-4472-8559-6A7029008BF4}"/>
    <dgm:cxn modelId="{5C169CD2-4A06-4372-B77E-C04261767F4F}" srcId="{C09357A6-EEAE-4FD7-8A36-B6B0B48FE2E2}" destId="{57106083-2DA2-4388-A60E-E2B2E3443FC6}" srcOrd="0" destOrd="0" parTransId="{133CB57A-7056-437F-9EA8-FF188D09376C}" sibTransId="{A27413AD-E118-4BB9-866E-06CCA2B016FF}"/>
    <dgm:cxn modelId="{D62371F4-DEFB-484F-8562-1C2BFF702A49}" type="presOf" srcId="{57106083-2DA2-4388-A60E-E2B2E3443FC6}" destId="{71EF72DC-2B54-4E09-9325-1E3BA34486EC}" srcOrd="0" destOrd="0" presId="urn:microsoft.com/office/officeart/2005/8/layout/hierarchy4"/>
    <dgm:cxn modelId="{AE78259F-2D82-4582-9196-36041A130522}" type="presParOf" srcId="{51D61049-2CBE-4087-B3F8-1AC068C9BE6C}" destId="{41B0A7DC-FE75-4895-8A87-35AAFC78F1AE}" srcOrd="0" destOrd="0" presId="urn:microsoft.com/office/officeart/2005/8/layout/hierarchy4"/>
    <dgm:cxn modelId="{419F1D88-4070-4A28-BBA6-EEF80E57148A}" type="presParOf" srcId="{41B0A7DC-FE75-4895-8A87-35AAFC78F1AE}" destId="{FDA63ADE-9879-44F4-8CD6-07DF49C65365}" srcOrd="0" destOrd="0" presId="urn:microsoft.com/office/officeart/2005/8/layout/hierarchy4"/>
    <dgm:cxn modelId="{76AD3701-8950-4DA4-9369-EF90726999A1}" type="presParOf" srcId="{41B0A7DC-FE75-4895-8A87-35AAFC78F1AE}" destId="{2CCE925D-27F4-4022-9306-B13635436458}" srcOrd="1" destOrd="0" presId="urn:microsoft.com/office/officeart/2005/8/layout/hierarchy4"/>
    <dgm:cxn modelId="{F4698EA0-29E2-41E4-B980-8E6D800ABE81}" type="presParOf" srcId="{41B0A7DC-FE75-4895-8A87-35AAFC78F1AE}" destId="{D27C6DA2-B35F-454E-AD2E-B8EF3A8DE9D7}" srcOrd="2" destOrd="0" presId="urn:microsoft.com/office/officeart/2005/8/layout/hierarchy4"/>
    <dgm:cxn modelId="{8F209112-82FA-43C3-A75E-B386F723A1F8}" type="presParOf" srcId="{D27C6DA2-B35F-454E-AD2E-B8EF3A8DE9D7}" destId="{A9462E9B-F157-4ABB-81EF-5CAEDA1063CD}" srcOrd="0" destOrd="0" presId="urn:microsoft.com/office/officeart/2005/8/layout/hierarchy4"/>
    <dgm:cxn modelId="{A3FE76B0-993E-4392-BF38-B139B7E8C4F4}" type="presParOf" srcId="{A9462E9B-F157-4ABB-81EF-5CAEDA1063CD}" destId="{71EF72DC-2B54-4E09-9325-1E3BA34486EC}" srcOrd="0" destOrd="0" presId="urn:microsoft.com/office/officeart/2005/8/layout/hierarchy4"/>
    <dgm:cxn modelId="{DDE29C61-11A3-4E09-847C-07512C1E5650}" type="presParOf" srcId="{A9462E9B-F157-4ABB-81EF-5CAEDA1063CD}" destId="{38B60F67-2BDC-4CBD-A563-511761D4845D}" srcOrd="1" destOrd="0" presId="urn:microsoft.com/office/officeart/2005/8/layout/hierarchy4"/>
    <dgm:cxn modelId="{EFDE0AFF-6DAC-40AD-BC5E-5F937AAD1792}" type="presParOf" srcId="{A9462E9B-F157-4ABB-81EF-5CAEDA1063CD}" destId="{B7450360-9B2A-4384-9BF3-7F96EFC7C68B}" srcOrd="2" destOrd="0" presId="urn:microsoft.com/office/officeart/2005/8/layout/hierarchy4"/>
    <dgm:cxn modelId="{3FFF3258-F52C-46AF-B987-DC9E972FF367}" type="presParOf" srcId="{B7450360-9B2A-4384-9BF3-7F96EFC7C68B}" destId="{5D150E5E-B38F-4CFF-8252-E9FB5B587998}" srcOrd="0" destOrd="0" presId="urn:microsoft.com/office/officeart/2005/8/layout/hierarchy4"/>
    <dgm:cxn modelId="{86E9868E-94B2-4B3F-A4FA-C174BE39C9CF}" type="presParOf" srcId="{5D150E5E-B38F-4CFF-8252-E9FB5B587998}" destId="{0E41D98F-23D1-4465-85FF-151409CEF78E}" srcOrd="0" destOrd="0" presId="urn:microsoft.com/office/officeart/2005/8/layout/hierarchy4"/>
    <dgm:cxn modelId="{BDD17D59-930E-46E7-ADDF-06DFCC23818A}" type="presParOf" srcId="{5D150E5E-B38F-4CFF-8252-E9FB5B587998}" destId="{D57C28D7-609A-45EE-B9C3-6B38D0ED996D}" srcOrd="1" destOrd="0" presId="urn:microsoft.com/office/officeart/2005/8/layout/hierarchy4"/>
    <dgm:cxn modelId="{27A6B192-889B-4316-A074-2EEC3199C60C}" type="presParOf" srcId="{B7450360-9B2A-4384-9BF3-7F96EFC7C68B}" destId="{C7B028FB-81B8-4E39-9643-09AAA1144799}" srcOrd="1" destOrd="0" presId="urn:microsoft.com/office/officeart/2005/8/layout/hierarchy4"/>
    <dgm:cxn modelId="{CA4C17D8-841D-40BA-B499-86E976510E32}" type="presParOf" srcId="{B7450360-9B2A-4384-9BF3-7F96EFC7C68B}" destId="{1BB61FF9-270E-46BB-9495-9108C40C857D}" srcOrd="2" destOrd="0" presId="urn:microsoft.com/office/officeart/2005/8/layout/hierarchy4"/>
    <dgm:cxn modelId="{1DFEB7B5-3823-4C15-B56C-C88BEF0DB5F0}" type="presParOf" srcId="{1BB61FF9-270E-46BB-9495-9108C40C857D}" destId="{3284FA61-8E6F-4703-96DB-458E0B3FC672}" srcOrd="0" destOrd="0" presId="urn:microsoft.com/office/officeart/2005/8/layout/hierarchy4"/>
    <dgm:cxn modelId="{81993070-1A0C-466D-81A5-B0EB9F7CE125}" type="presParOf" srcId="{1BB61FF9-270E-46BB-9495-9108C40C857D}" destId="{DA95E9F6-F1F9-4E11-BE76-E1561E5EE38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63ADE-9879-44F4-8CD6-07DF49C65365}">
      <dsp:nvSpPr>
        <dsp:cNvPr id="0" name=""/>
        <dsp:cNvSpPr/>
      </dsp:nvSpPr>
      <dsp:spPr>
        <a:xfrm>
          <a:off x="3635" y="1294"/>
          <a:ext cx="7765128" cy="11540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63000"/>
              </a:schemeClr>
            </a:gs>
            <a:gs pos="30000">
              <a:schemeClr val="accent3">
                <a:shade val="90000"/>
                <a:satMod val="110000"/>
              </a:schemeClr>
            </a:gs>
            <a:gs pos="45000">
              <a:schemeClr val="accent3">
                <a:shade val="100000"/>
                <a:satMod val="118000"/>
              </a:schemeClr>
            </a:gs>
            <a:gs pos="55000">
              <a:schemeClr val="accent3">
                <a:shade val="100000"/>
                <a:satMod val="118000"/>
              </a:schemeClr>
            </a:gs>
            <a:gs pos="73000">
              <a:schemeClr val="accent3">
                <a:shade val="90000"/>
                <a:satMod val="110000"/>
              </a:schemeClr>
            </a:gs>
            <a:gs pos="100000">
              <a:schemeClr val="accent3"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Langsiktig og stabilt eigarskap i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Sparebanken Sogn og Fjordane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Vidareføre </a:t>
          </a:r>
          <a:r>
            <a:rPr lang="nn-NO" sz="1600" kern="1200" dirty="0" err="1"/>
            <a:t>sparebanktradisjonanen</a:t>
          </a:r>
          <a:endParaRPr lang="nn-NO" sz="1600" kern="1200" dirty="0"/>
        </a:p>
      </dsp:txBody>
      <dsp:txXfrm>
        <a:off x="37436" y="35095"/>
        <a:ext cx="7697526" cy="1086448"/>
      </dsp:txXfrm>
    </dsp:sp>
    <dsp:sp modelId="{71EF72DC-2B54-4E09-9325-1E3BA34486EC}">
      <dsp:nvSpPr>
        <dsp:cNvPr id="0" name=""/>
        <dsp:cNvSpPr/>
      </dsp:nvSpPr>
      <dsp:spPr>
        <a:xfrm>
          <a:off x="3635" y="1289874"/>
          <a:ext cx="7765128" cy="11540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63000"/>
              </a:schemeClr>
            </a:gs>
            <a:gs pos="30000">
              <a:schemeClr val="accent3">
                <a:shade val="90000"/>
                <a:satMod val="110000"/>
              </a:schemeClr>
            </a:gs>
            <a:gs pos="45000">
              <a:schemeClr val="accent3">
                <a:shade val="100000"/>
                <a:satMod val="118000"/>
              </a:schemeClr>
            </a:gs>
            <a:gs pos="55000">
              <a:schemeClr val="accent3">
                <a:shade val="100000"/>
                <a:satMod val="118000"/>
              </a:schemeClr>
            </a:gs>
            <a:gs pos="73000">
              <a:schemeClr val="accent3">
                <a:shade val="90000"/>
                <a:satMod val="110000"/>
              </a:schemeClr>
            </a:gs>
            <a:gs pos="100000">
              <a:schemeClr val="accent3"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Forsvarleg kapitalforvaltning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Plassere midlane </a:t>
          </a:r>
          <a:r>
            <a:rPr lang="nn-NO" sz="1600" kern="1200" dirty="0" err="1"/>
            <a:t>føremålsteneleg</a:t>
          </a:r>
          <a:r>
            <a:rPr lang="nn-NO" sz="1600" kern="1200" dirty="0"/>
            <a:t> og på trygg måte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  (trygd, risikospreiing, likviditet og avkasting)</a:t>
          </a:r>
        </a:p>
      </dsp:txBody>
      <dsp:txXfrm>
        <a:off x="37436" y="1323675"/>
        <a:ext cx="7697526" cy="1086448"/>
      </dsp:txXfrm>
    </dsp:sp>
    <dsp:sp modelId="{0E41D98F-23D1-4465-85FF-151409CEF78E}">
      <dsp:nvSpPr>
        <dsp:cNvPr id="0" name=""/>
        <dsp:cNvSpPr/>
      </dsp:nvSpPr>
      <dsp:spPr>
        <a:xfrm>
          <a:off x="3635" y="2578454"/>
          <a:ext cx="3802707" cy="11540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Gåver til allmennyttige føremål</a:t>
          </a:r>
        </a:p>
      </dsp:txBody>
      <dsp:txXfrm>
        <a:off x="37436" y="2612255"/>
        <a:ext cx="3735105" cy="1086448"/>
      </dsp:txXfrm>
    </dsp:sp>
    <dsp:sp modelId="{3284FA61-8E6F-4703-96DB-458E0B3FC672}">
      <dsp:nvSpPr>
        <dsp:cNvPr id="0" name=""/>
        <dsp:cNvSpPr/>
      </dsp:nvSpPr>
      <dsp:spPr>
        <a:xfrm>
          <a:off x="3966056" y="2578454"/>
          <a:ext cx="3802707" cy="11540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Anna verksemd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som kan sameinast med dei tre første </a:t>
          </a:r>
          <a:r>
            <a:rPr lang="nn-NO" sz="1600" kern="1200"/>
            <a:t>og Finansforetakslova</a:t>
          </a:r>
          <a:endParaRPr lang="nn-NO" sz="1600" kern="1200" dirty="0"/>
        </a:p>
      </dsp:txBody>
      <dsp:txXfrm>
        <a:off x="3999857" y="2612255"/>
        <a:ext cx="3735105" cy="1086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63ADE-9879-44F4-8CD6-07DF49C65365}">
      <dsp:nvSpPr>
        <dsp:cNvPr id="0" name=""/>
        <dsp:cNvSpPr/>
      </dsp:nvSpPr>
      <dsp:spPr>
        <a:xfrm>
          <a:off x="3635" y="1294"/>
          <a:ext cx="7765128" cy="11540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63000"/>
              </a:schemeClr>
            </a:gs>
            <a:gs pos="30000">
              <a:schemeClr val="accent3">
                <a:shade val="90000"/>
                <a:satMod val="110000"/>
              </a:schemeClr>
            </a:gs>
            <a:gs pos="45000">
              <a:schemeClr val="accent3">
                <a:shade val="100000"/>
                <a:satMod val="118000"/>
              </a:schemeClr>
            </a:gs>
            <a:gs pos="55000">
              <a:schemeClr val="accent3">
                <a:shade val="100000"/>
                <a:satMod val="118000"/>
              </a:schemeClr>
            </a:gs>
            <a:gs pos="73000">
              <a:schemeClr val="accent3">
                <a:shade val="90000"/>
                <a:satMod val="110000"/>
              </a:schemeClr>
            </a:gs>
            <a:gs pos="100000">
              <a:schemeClr val="accent3"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Langsiktig og stabilt eigarskap i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/>
            <a:t>Sparebanken Sogn </a:t>
          </a:r>
          <a:r>
            <a:rPr lang="nn-NO" sz="2400" kern="1200" dirty="0"/>
            <a:t>og Fjordane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Vidareføre </a:t>
          </a:r>
          <a:r>
            <a:rPr lang="nn-NO" sz="1600" kern="1200" dirty="0" err="1"/>
            <a:t>sparebanktradisjonanen</a:t>
          </a:r>
          <a:endParaRPr lang="nn-NO" sz="1600" kern="1200" dirty="0"/>
        </a:p>
      </dsp:txBody>
      <dsp:txXfrm>
        <a:off x="37436" y="35095"/>
        <a:ext cx="7697526" cy="1086448"/>
      </dsp:txXfrm>
    </dsp:sp>
    <dsp:sp modelId="{71EF72DC-2B54-4E09-9325-1E3BA34486EC}">
      <dsp:nvSpPr>
        <dsp:cNvPr id="0" name=""/>
        <dsp:cNvSpPr/>
      </dsp:nvSpPr>
      <dsp:spPr>
        <a:xfrm>
          <a:off x="3635" y="1289874"/>
          <a:ext cx="7765128" cy="11540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63000"/>
              </a:schemeClr>
            </a:gs>
            <a:gs pos="30000">
              <a:schemeClr val="accent3">
                <a:shade val="90000"/>
                <a:satMod val="110000"/>
              </a:schemeClr>
            </a:gs>
            <a:gs pos="45000">
              <a:schemeClr val="accent3">
                <a:shade val="100000"/>
                <a:satMod val="118000"/>
              </a:schemeClr>
            </a:gs>
            <a:gs pos="55000">
              <a:schemeClr val="accent3">
                <a:shade val="100000"/>
                <a:satMod val="118000"/>
              </a:schemeClr>
            </a:gs>
            <a:gs pos="73000">
              <a:schemeClr val="accent3">
                <a:shade val="90000"/>
                <a:satMod val="110000"/>
              </a:schemeClr>
            </a:gs>
            <a:gs pos="100000">
              <a:schemeClr val="accent3"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3"/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Forsvarleg kapitalforvaltning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Plassere midlane </a:t>
          </a:r>
          <a:r>
            <a:rPr lang="nn-NO" sz="1600" kern="1200" dirty="0" err="1"/>
            <a:t>føremålsteneleg</a:t>
          </a:r>
          <a:r>
            <a:rPr lang="nn-NO" sz="1600" kern="1200" dirty="0"/>
            <a:t> og på trygg måte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  (trygd, risikospreiing, likviditet og avkasting)</a:t>
          </a:r>
        </a:p>
      </dsp:txBody>
      <dsp:txXfrm>
        <a:off x="37436" y="1323675"/>
        <a:ext cx="7697526" cy="1086448"/>
      </dsp:txXfrm>
    </dsp:sp>
    <dsp:sp modelId="{0E41D98F-23D1-4465-85FF-151409CEF78E}">
      <dsp:nvSpPr>
        <dsp:cNvPr id="0" name=""/>
        <dsp:cNvSpPr/>
      </dsp:nvSpPr>
      <dsp:spPr>
        <a:xfrm>
          <a:off x="3635" y="2578454"/>
          <a:ext cx="3802707" cy="11540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Gåver til allmennyttige føremål</a:t>
          </a:r>
        </a:p>
      </dsp:txBody>
      <dsp:txXfrm>
        <a:off x="37436" y="2612255"/>
        <a:ext cx="3735105" cy="1086448"/>
      </dsp:txXfrm>
    </dsp:sp>
    <dsp:sp modelId="{3284FA61-8E6F-4703-96DB-458E0B3FC672}">
      <dsp:nvSpPr>
        <dsp:cNvPr id="0" name=""/>
        <dsp:cNvSpPr/>
      </dsp:nvSpPr>
      <dsp:spPr>
        <a:xfrm>
          <a:off x="3966056" y="2578454"/>
          <a:ext cx="3802707" cy="11540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Anna verksemd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kern="1200" dirty="0"/>
            <a:t>som kan sameinast med dei tre første </a:t>
          </a:r>
          <a:r>
            <a:rPr lang="nn-NO" sz="1600" kern="1200"/>
            <a:t>og Finansforetakslova</a:t>
          </a:r>
          <a:endParaRPr lang="nn-NO" sz="1600" kern="1200" dirty="0"/>
        </a:p>
      </dsp:txBody>
      <dsp:txXfrm>
        <a:off x="3999857" y="2612255"/>
        <a:ext cx="3735105" cy="1086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94C0E-786D-4D25-84A3-AFAE245A8093}" type="datetimeFigureOut">
              <a:rPr lang="nb-NO" smtClean="0"/>
              <a:t>03.09.2019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70375-411D-4889-B1C0-CDE6715ECA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1348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4F306-8DBB-4FCF-9B0C-9B036557E21E}" type="datetimeFigureOut">
              <a:rPr lang="nb-NO" smtClean="0"/>
              <a:t>03.09.2019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1026B-DC55-4A4E-BABC-97BDB8A944A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850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942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4073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9554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3289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4818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Sparebankstiftinga</a:t>
            </a:r>
            <a:r>
              <a:rPr lang="nb-NO" baseline="0" dirty="0"/>
              <a:t> vil </a:t>
            </a:r>
            <a:r>
              <a:rPr lang="nb-NO" baseline="0" dirty="0" err="1"/>
              <a:t>vere</a:t>
            </a:r>
            <a:r>
              <a:rPr lang="nb-NO" baseline="0" dirty="0"/>
              <a:t> </a:t>
            </a:r>
            <a:r>
              <a:rPr lang="nb-NO" baseline="0" dirty="0" err="1"/>
              <a:t>ein</a:t>
            </a:r>
            <a:r>
              <a:rPr lang="nb-NO" baseline="0" dirty="0"/>
              <a:t> viktig kapitalkilde for banken i tilfelle </a:t>
            </a:r>
            <a:r>
              <a:rPr lang="nb-NO" baseline="0" dirty="0" err="1"/>
              <a:t>dårlege</a:t>
            </a:r>
            <a:r>
              <a:rPr lang="nb-NO" baseline="0" dirty="0"/>
              <a:t> tider. Det er </a:t>
            </a:r>
            <a:r>
              <a:rPr lang="nb-NO" baseline="0" dirty="0" err="1"/>
              <a:t>difor</a:t>
            </a:r>
            <a:r>
              <a:rPr lang="nb-NO" baseline="0" dirty="0"/>
              <a:t> viktig at </a:t>
            </a:r>
            <a:r>
              <a:rPr lang="nb-NO" baseline="0" dirty="0" err="1"/>
              <a:t>stifitinga</a:t>
            </a:r>
            <a:r>
              <a:rPr lang="nb-NO" baseline="0" dirty="0"/>
              <a:t> har </a:t>
            </a:r>
            <a:r>
              <a:rPr lang="nb-NO" baseline="0" dirty="0" err="1"/>
              <a:t>kapitalreservar</a:t>
            </a:r>
            <a:r>
              <a:rPr lang="nb-NO" baseline="0" dirty="0"/>
              <a:t> til å </a:t>
            </a:r>
            <a:r>
              <a:rPr lang="nb-NO" baseline="0" dirty="0" err="1"/>
              <a:t>vere</a:t>
            </a:r>
            <a:r>
              <a:rPr lang="nb-NO" baseline="0" dirty="0"/>
              <a:t> med å </a:t>
            </a:r>
            <a:r>
              <a:rPr lang="nb-NO" baseline="0" dirty="0" err="1"/>
              <a:t>vedlikehalde</a:t>
            </a:r>
            <a:r>
              <a:rPr lang="nb-NO" baseline="0" dirty="0"/>
              <a:t> sin </a:t>
            </a:r>
            <a:r>
              <a:rPr lang="nb-NO" baseline="0" dirty="0" err="1"/>
              <a:t>eigarandel</a:t>
            </a:r>
            <a:r>
              <a:rPr lang="nb-NO" baseline="0" dirty="0"/>
              <a:t>. </a:t>
            </a:r>
            <a:r>
              <a:rPr lang="nb-NO" baseline="0" dirty="0" err="1"/>
              <a:t>Difor</a:t>
            </a:r>
            <a:r>
              <a:rPr lang="nb-NO" baseline="0" dirty="0"/>
              <a:t> er langsiktig og stabilt </a:t>
            </a:r>
            <a:r>
              <a:rPr lang="nb-NO" baseline="0" dirty="0" err="1"/>
              <a:t>eigarskap</a:t>
            </a:r>
            <a:r>
              <a:rPr lang="nb-NO" baseline="0" dirty="0"/>
              <a:t> og </a:t>
            </a:r>
            <a:r>
              <a:rPr lang="nb-NO" baseline="0" dirty="0" err="1"/>
              <a:t>forsvarleg</a:t>
            </a:r>
            <a:r>
              <a:rPr lang="nb-NO" baseline="0" dirty="0"/>
              <a:t> kapitalforvaltning </a:t>
            </a:r>
            <a:r>
              <a:rPr lang="nb-NO" baseline="0" dirty="0" err="1"/>
              <a:t>dei</a:t>
            </a:r>
            <a:r>
              <a:rPr lang="nb-NO" baseline="0" dirty="0"/>
              <a:t> </a:t>
            </a:r>
            <a:r>
              <a:rPr lang="nb-NO" baseline="0" dirty="0" err="1"/>
              <a:t>viktigaste</a:t>
            </a:r>
            <a:r>
              <a:rPr lang="nb-NO" baseline="0" dirty="0"/>
              <a:t> </a:t>
            </a:r>
            <a:r>
              <a:rPr lang="nb-NO" baseline="0" dirty="0" err="1"/>
              <a:t>oppgåvene</a:t>
            </a:r>
            <a:r>
              <a:rPr lang="nb-NO" baseline="0" dirty="0"/>
              <a:t> for stiftinga. Med dette på plass vil det </a:t>
            </a:r>
            <a:r>
              <a:rPr lang="nb-NO" baseline="0" dirty="0" err="1"/>
              <a:t>vere</a:t>
            </a:r>
            <a:r>
              <a:rPr lang="nb-NO" baseline="0" dirty="0"/>
              <a:t> grunnlaget for utbyttebetaling til </a:t>
            </a:r>
            <a:r>
              <a:rPr lang="nb-NO" baseline="0" dirty="0" err="1"/>
              <a:t>stifitngane</a:t>
            </a:r>
            <a:r>
              <a:rPr lang="nb-NO" baseline="0" dirty="0"/>
              <a:t>, og dermed styrke </a:t>
            </a:r>
            <a:r>
              <a:rPr lang="nb-NO" baseline="0" dirty="0" err="1"/>
              <a:t>deira</a:t>
            </a:r>
            <a:r>
              <a:rPr lang="nb-NO" baseline="0" dirty="0"/>
              <a:t> evne til å dele ut </a:t>
            </a:r>
            <a:r>
              <a:rPr lang="nb-NO" baseline="0" dirty="0" err="1"/>
              <a:t>gåver</a:t>
            </a:r>
            <a:r>
              <a:rPr lang="nb-NO" baseline="0" dirty="0"/>
              <a:t> til </a:t>
            </a:r>
            <a:r>
              <a:rPr lang="nb-NO" baseline="0" dirty="0" err="1"/>
              <a:t>almennyttige</a:t>
            </a:r>
            <a:r>
              <a:rPr lang="nb-NO" baseline="0" dirty="0"/>
              <a:t> formål.</a:t>
            </a:r>
          </a:p>
          <a:p>
            <a:endParaRPr lang="nb-NO" baseline="0" dirty="0"/>
          </a:p>
          <a:p>
            <a:r>
              <a:rPr lang="nb-NO" baseline="0" dirty="0" err="1"/>
              <a:t>Eg</a:t>
            </a:r>
            <a:r>
              <a:rPr lang="nb-NO" baseline="0" dirty="0"/>
              <a:t> vil til slutt </a:t>
            </a:r>
            <a:r>
              <a:rPr lang="nb-NO" baseline="0" dirty="0" err="1"/>
              <a:t>seie</a:t>
            </a:r>
            <a:r>
              <a:rPr lang="nb-NO" baseline="0" dirty="0"/>
              <a:t> litt om </a:t>
            </a:r>
            <a:r>
              <a:rPr lang="nb-NO" baseline="0" dirty="0" err="1"/>
              <a:t>korleis</a:t>
            </a:r>
            <a:r>
              <a:rPr lang="nb-NO" baseline="0" dirty="0"/>
              <a:t> vi ligg an på </a:t>
            </a:r>
            <a:r>
              <a:rPr lang="nb-NO" baseline="0" dirty="0" err="1"/>
              <a:t>desse</a:t>
            </a:r>
            <a:r>
              <a:rPr lang="nb-NO" baseline="0" dirty="0"/>
              <a:t> områda etter </a:t>
            </a:r>
            <a:r>
              <a:rPr lang="nb-NO" baseline="0" dirty="0" err="1"/>
              <a:t>eitt</a:t>
            </a:r>
            <a:r>
              <a:rPr lang="nb-NO" baseline="0" dirty="0"/>
              <a:t> års drift.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769B2-7B11-4424-B704-C99E27CE9D91}" type="slidenum">
              <a:rPr lang="nn-NO" smtClean="0"/>
              <a:pPr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68223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8893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Målet med kurset er 3-delt: «egoistisk» for stiftinga, altruistisk for laga – meir pengar, og bygge søknadskompetanse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7093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1 Mange andre å søkje. 2: Elefanthud. 3: selg inn deg sjølv</a:t>
            </a:r>
          </a:p>
          <a:p>
            <a:r>
              <a:rPr lang="nb-NO"/>
              <a:t>«Avslag vert ikkje grunngjeve» = kapasitetsomsyn. Men ring og spør! Mykje info i eit avslag – vi har 3 «hovudgrunnar»</a:t>
            </a:r>
          </a:p>
          <a:p>
            <a:r>
              <a:rPr lang="nb-NO"/>
              <a:t>Men dårleg tiltak – prøv nokon andre i «godtebutikken»; «dårleg søknad» – forbetre søkaden. Dårleg timing? Prøv igjen når timing er betre.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97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b-NO"/>
              <a:t>Finansiering – er tiltaket tilstrekkeleg finansiert? Og enda betre, har gåva utløysande kraft (kan vi få ei krone til å bli til to - eller fleire)?</a:t>
            </a:r>
          </a:p>
          <a:p>
            <a:pPr marL="228600" indent="-228600">
              <a:buAutoNum type="arabicPeriod"/>
            </a:pPr>
            <a:r>
              <a:rPr lang="nb-NO"/>
              <a:t>Har søkjar kompetanse til å gjennomføre tiltaket? (Enda betre: dokumenterbart, i form av erfaring?)</a:t>
            </a:r>
          </a:p>
          <a:p>
            <a:pPr marL="228600" indent="-228600">
              <a:buAutoNum type="arabicPeriod"/>
            </a:pPr>
            <a:r>
              <a:rPr lang="nb-NO"/>
              <a:t>Har tiltaket ein «champion»? Ein person, instans, ei eining som brenn for formålet, har eigeninteresse, eigen «motorkraft» (og oppfyller dei to første)?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2003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6657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2723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1026B-DC55-4A4E-BABC-97BDB8A944A4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925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096" y="1494790"/>
            <a:ext cx="3619504" cy="225510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4096" y="5079729"/>
            <a:ext cx="3619504" cy="111787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  <a:endParaRPr lang="en-US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4934" r="-3114" b="16690"/>
          <a:stretch/>
        </p:blipFill>
        <p:spPr>
          <a:xfrm>
            <a:off x="0" y="0"/>
            <a:ext cx="4495796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>
            <a:lvl2pPr marL="811530" indent="-342900">
              <a:buClr>
                <a:schemeClr val="accent1"/>
              </a:buClr>
              <a:buFont typeface="Lucida Grande"/>
              <a:buChar char="-"/>
              <a:defRPr/>
            </a:lvl2pPr>
            <a:lvl3pPr>
              <a:buFont typeface="Arial"/>
              <a:buChar char="•"/>
              <a:defRPr/>
            </a:lvl3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  <a:p>
            <a:pPr lvl="1"/>
            <a:r>
              <a:rPr lang="nb-NO" dirty="0"/>
              <a:t>Second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 err="1"/>
              <a:t>Third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395" y="5675454"/>
            <a:ext cx="1616439" cy="10071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</a:t>
            </a:r>
            <a:r>
              <a:rPr lang="nb-NO" dirty="0" err="1"/>
              <a:t>style</a:t>
            </a:r>
            <a:endParaRPr lang="nb-NO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108257"/>
            <a:ext cx="7772400" cy="3733800"/>
          </a:xfrm>
        </p:spPr>
        <p:txBody>
          <a:bodyPr/>
          <a:lstStyle>
            <a:lvl2pPr>
              <a:buFont typeface="Lucida Grande"/>
              <a:buChar char="-"/>
              <a:defRPr/>
            </a:lvl2pPr>
            <a:lvl3pPr>
              <a:buFont typeface="Arial"/>
              <a:buChar char="•"/>
              <a:defRPr/>
            </a:lvl3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  <a:p>
            <a:pPr lvl="1"/>
            <a:r>
              <a:rPr lang="nb-NO" dirty="0" err="1"/>
              <a:t>Second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 err="1"/>
              <a:t>Third</a:t>
            </a:r>
            <a:r>
              <a:rPr lang="nb-NO" dirty="0"/>
              <a:t> </a:t>
            </a:r>
            <a:r>
              <a:rPr lang="nb-NO" dirty="0" err="1"/>
              <a:t>level</a:t>
            </a:r>
            <a:endParaRPr lang="nb-NO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0"/>
          </p:nvPr>
        </p:nvSpPr>
        <p:spPr>
          <a:xfrm>
            <a:off x="722313" y="939801"/>
            <a:ext cx="7772400" cy="5715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395" y="5675454"/>
            <a:ext cx="1616439" cy="10071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none" baseline="0"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395" y="5675454"/>
            <a:ext cx="1616439" cy="10071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  <a:endParaRPr lang="en-US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395" y="5675454"/>
            <a:ext cx="1616439" cy="10071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395" y="5675454"/>
            <a:ext cx="1616439" cy="100711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styles</a:t>
            </a:r>
          </a:p>
          <a:p>
            <a:pPr lvl="1"/>
            <a:r>
              <a:rPr lang="nb-NO" dirty="0"/>
              <a:t>Second </a:t>
            </a:r>
            <a:r>
              <a:rPr lang="nb-NO" dirty="0" err="1"/>
              <a:t>level</a:t>
            </a:r>
            <a:endParaRPr lang="nb-NO" dirty="0"/>
          </a:p>
          <a:p>
            <a:pPr lvl="2"/>
            <a:r>
              <a:rPr lang="nb-NO" dirty="0"/>
              <a:t>Third </a:t>
            </a:r>
            <a:r>
              <a:rPr lang="nb-NO" dirty="0" err="1"/>
              <a:t>level</a:t>
            </a:r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75" r:id="rId4"/>
    <p:sldLayoutId id="2147483678" r:id="rId5"/>
    <p:sldLayoutId id="2147483679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none" baseline="0">
          <a:solidFill>
            <a:srgbClr val="000000"/>
          </a:solidFill>
          <a:latin typeface="Helvetica"/>
          <a:ea typeface="+mj-ea"/>
          <a:cs typeface="Helvetica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bg2">
              <a:lumMod val="25000"/>
            </a:schemeClr>
          </a:solidFill>
          <a:latin typeface="Helvetica"/>
          <a:ea typeface="+mn-ea"/>
          <a:cs typeface="Helvetica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Verdana" pitchFamily="34" charset="0"/>
        <a:buChar char="─"/>
        <a:defRPr sz="1600" kern="1200" baseline="0">
          <a:solidFill>
            <a:schemeClr val="bg2">
              <a:lumMod val="25000"/>
            </a:schemeClr>
          </a:solidFill>
          <a:latin typeface="Helvetica"/>
          <a:ea typeface="+mn-ea"/>
          <a:cs typeface="Helvetica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Arial" pitchFamily="34" charset="0"/>
        <a:buChar char="•"/>
        <a:defRPr sz="1400" kern="1200" baseline="0">
          <a:solidFill>
            <a:schemeClr val="bg2">
              <a:lumMod val="25000"/>
            </a:schemeClr>
          </a:solidFill>
          <a:latin typeface="Helvetica"/>
          <a:ea typeface="+mn-ea"/>
          <a:cs typeface="Helvetica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bg2">
              <a:lumMod val="25000"/>
            </a:schemeClr>
          </a:solidFill>
          <a:latin typeface="Helvetica"/>
          <a:ea typeface="+mn-ea"/>
          <a:cs typeface="Helvetica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bg2">
              <a:lumMod val="25000"/>
            </a:schemeClr>
          </a:solidFill>
          <a:latin typeface="Helvetica"/>
          <a:ea typeface="+mn-ea"/>
          <a:cs typeface="Helvetica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www.sparebankstiftinga.no/sok-om-midlar/soknadstip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parebankstiftinga.no/sok-om-midlar/soknadstip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f@sparebankstiftinga.no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jpe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F0405ED5-1479-4505-A760-69E405D5A016}"/>
              </a:ext>
            </a:extLst>
          </p:cNvPr>
          <p:cNvSpPr txBox="1"/>
          <p:nvPr/>
        </p:nvSpPr>
        <p:spPr>
          <a:xfrm>
            <a:off x="5246255" y="4636654"/>
            <a:ext cx="2597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/>
              <a:t>Søknadskurs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E0DA9A-1130-4C75-98C4-C60B0602910F}"/>
              </a:ext>
            </a:extLst>
          </p:cNvPr>
          <p:cNvSpPr txBox="1"/>
          <p:nvPr/>
        </p:nvSpPr>
        <p:spPr>
          <a:xfrm>
            <a:off x="5247698" y="5394037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Pål Fidjestøl</a:t>
            </a:r>
          </a:p>
        </p:txBody>
      </p:sp>
    </p:spTree>
    <p:extLst>
      <p:ext uri="{BB962C8B-B14F-4D97-AF65-F5344CB8AC3E}">
        <p14:creationId xmlns:p14="http://schemas.microsoft.com/office/powerpoint/2010/main" val="55586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Søknaden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1145" y="1868991"/>
            <a:ext cx="7772400" cy="660399"/>
          </a:xfrm>
        </p:spPr>
        <p:txBody>
          <a:bodyPr/>
          <a:lstStyle/>
          <a:p>
            <a:r>
              <a:rPr lang="nn-NO" b="1"/>
              <a:t>Søknadsskjemaet</a:t>
            </a:r>
            <a:endParaRPr lang="nb-NO" b="1"/>
          </a:p>
        </p:txBody>
      </p:sp>
      <p:sp>
        <p:nvSpPr>
          <p:cNvPr id="6" name="Plassholder for innhold 2"/>
          <p:cNvSpPr txBox="1">
            <a:spLocks/>
          </p:cNvSpPr>
          <p:nvPr/>
        </p:nvSpPr>
        <p:spPr>
          <a:xfrm>
            <a:off x="120650" y="2611582"/>
            <a:ext cx="7772400" cy="3257551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2000" kern="1200" baseline="0">
                <a:solidFill>
                  <a:schemeClr val="bg2">
                    <a:lumMod val="25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811530" indent="-34290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Lucida Grande"/>
              <a:buChar char="-"/>
              <a:defRPr sz="1600" kern="1200" baseline="0">
                <a:solidFill>
                  <a:schemeClr val="bg2">
                    <a:lumMod val="2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Arial"/>
              <a:buChar char="•"/>
              <a:defRPr sz="1400" kern="1200" baseline="0">
                <a:solidFill>
                  <a:schemeClr val="bg2">
                    <a:lumMod val="2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bg2">
                    <a:lumMod val="2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bg2">
                    <a:lumMod val="2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b-NO"/>
              <a:t>Ligg som oftast på nettsida til dei ulike ordningane; evt. beskriv dei alternativ framgangsmåte der.</a:t>
            </a:r>
          </a:p>
          <a:p>
            <a:pPr lvl="0"/>
            <a:r>
              <a:rPr lang="nb-NO" b="1"/>
              <a:t>Prøv å fylle ut alle felt</a:t>
            </a:r>
            <a:r>
              <a:rPr lang="nb-NO"/>
              <a:t>, sjølv om dei ikkje er obligatoriske. Mangelfulle eller «lettvinte» søknadar blir ofte fort luka ut.</a:t>
            </a:r>
          </a:p>
          <a:p>
            <a:pPr lvl="0"/>
            <a:r>
              <a:rPr lang="nb-NO" b="1"/>
              <a:t>Hald det kort! </a:t>
            </a:r>
            <a:r>
              <a:rPr lang="nb-NO" u="sng"/>
              <a:t>Forklar</a:t>
            </a:r>
            <a:r>
              <a:rPr lang="nb-NO"/>
              <a:t> prosjektet – ikkje argumenter for det her.</a:t>
            </a:r>
          </a:p>
          <a:p>
            <a:pPr lvl="0"/>
            <a:r>
              <a:rPr lang="nb-NO" b="1"/>
              <a:t>Styr unna forkortingar</a:t>
            </a:r>
            <a:r>
              <a:rPr lang="nb-NO"/>
              <a:t>, og ikkje anta at mottakaren kjenner din organisasjon</a:t>
            </a:r>
          </a:p>
          <a:p>
            <a:pPr lvl="0"/>
            <a:r>
              <a:rPr lang="nb-NO" b="1"/>
              <a:t>Vær direkte. </a:t>
            </a:r>
            <a:r>
              <a:rPr lang="nb-NO"/>
              <a:t>Gå rett på sak i heile søknaden.</a:t>
            </a:r>
          </a:p>
          <a:p>
            <a:pPr lvl="0"/>
            <a:r>
              <a:rPr lang="nb-NO"/>
              <a:t>Ha budsjett og prosjektskildring klar (viss det er online skjema).</a:t>
            </a:r>
          </a:p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66AC4FF-F35D-40F1-83E8-E07AD5078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109" y="175491"/>
            <a:ext cx="3456366" cy="21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8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Søknaden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0" y="2402585"/>
            <a:ext cx="7772400" cy="3733800"/>
          </a:xfrm>
        </p:spPr>
        <p:txBody>
          <a:bodyPr>
            <a:normAutofit fontScale="92500"/>
          </a:bodyPr>
          <a:lstStyle/>
          <a:p>
            <a:pPr lvl="0"/>
            <a:r>
              <a:rPr lang="nb-NO"/>
              <a:t>Lag ei prosjektskildring, sjølv om det ikkje er kravd.</a:t>
            </a:r>
          </a:p>
          <a:p>
            <a:pPr lvl="0"/>
            <a:r>
              <a:rPr lang="nb-NO"/>
              <a:t>Tips til disposisjon: hald på rekkefølgja frå søknadsskjemaet</a:t>
            </a:r>
          </a:p>
          <a:p>
            <a:pPr lvl="0"/>
            <a:r>
              <a:rPr lang="nb-NO"/>
              <a:t>Evt. tommelfingerregel: 1) Kven er du? 2) Kva vil du ha pengar til? 3) Kor mykje? 4) Totalbudsjettet? Til slutt: utfyllande info om tiltaket!</a:t>
            </a:r>
          </a:p>
          <a:p>
            <a:pPr lvl="0"/>
            <a:r>
              <a:rPr lang="nb-NO"/>
              <a:t>Andre viktige ting å ha med: </a:t>
            </a:r>
          </a:p>
          <a:p>
            <a:pPr lvl="1"/>
            <a:r>
              <a:rPr lang="nb-NO"/>
              <a:t>Hovudmålgruppa </a:t>
            </a:r>
          </a:p>
          <a:p>
            <a:pPr lvl="1"/>
            <a:r>
              <a:rPr lang="nb-NO"/>
              <a:t>kva ønskjer ein å oppnå? </a:t>
            </a:r>
          </a:p>
          <a:p>
            <a:pPr lvl="1"/>
            <a:r>
              <a:rPr lang="nb-NO"/>
              <a:t>kor mange brukarar vil nyte godt av tiltaket (iht potensialet!)</a:t>
            </a:r>
          </a:p>
          <a:p>
            <a:pPr lvl="1"/>
            <a:r>
              <a:rPr lang="nb-NO"/>
              <a:t>kvifor dette er eit viktig tilbod</a:t>
            </a:r>
          </a:p>
          <a:p>
            <a:pPr marL="468630" lvl="1" indent="0">
              <a:buNone/>
            </a:pPr>
            <a:r>
              <a:rPr lang="nb-NO" b="1"/>
              <a:t>…og klarer du å få dykkar sprudlande entusiasme for tiltaket ned på papiret??</a:t>
            </a:r>
          </a:p>
          <a:p>
            <a:endParaRPr lang="nb-NO"/>
          </a:p>
        </p:txBody>
      </p:sp>
      <p:sp>
        <p:nvSpPr>
          <p:cNvPr id="5" name="Rektangel 4"/>
          <p:cNvSpPr/>
          <p:nvPr/>
        </p:nvSpPr>
        <p:spPr>
          <a:xfrm>
            <a:off x="911430" y="1617693"/>
            <a:ext cx="2476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2000" b="1">
                <a:latin typeface="Helvetica" pitchFamily="34" charset="0"/>
                <a:cs typeface="Helvetica" pitchFamily="34" charset="0"/>
              </a:rPr>
              <a:t>Prosjektskildringa</a:t>
            </a:r>
            <a:endParaRPr lang="nb-NO" sz="2000" b="1"/>
          </a:p>
        </p:txBody>
      </p:sp>
      <p:pic>
        <p:nvPicPr>
          <p:cNvPr id="7" name="Picture 6" descr="Bilderesultat for gromit">
            <a:extLst>
              <a:ext uri="{FF2B5EF4-FFF2-40B4-BE49-F238E27FC236}">
                <a16:creationId xmlns:a16="http://schemas.microsoft.com/office/drawing/2014/main" id="{F65B08AE-D256-4241-A6E4-3FB5250AA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473" y="232086"/>
            <a:ext cx="3580327" cy="158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07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Mal/disposisjon for prosjektskildring:</a:t>
            </a:r>
            <a:br>
              <a:rPr lang="nb-NO" sz="2000"/>
            </a:br>
            <a:br>
              <a:rPr lang="nb-NO" sz="2000"/>
            </a:br>
            <a:r>
              <a:rPr lang="nb-NO" sz="1600">
                <a:hlinkClick r:id="rId2"/>
              </a:rPr>
              <a:t>http://www.sparebankstiftinga.no/sok-om-midlar/soknadstips/</a:t>
            </a:r>
            <a:r>
              <a:rPr lang="nb-NO" sz="1600"/>
              <a:t> 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47" y="1551830"/>
            <a:ext cx="8916553" cy="530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3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5800" y="2468881"/>
            <a:ext cx="7772400" cy="3733800"/>
          </a:xfrm>
        </p:spPr>
        <p:txBody>
          <a:bodyPr>
            <a:normAutofit/>
          </a:bodyPr>
          <a:lstStyle/>
          <a:p>
            <a:pPr lvl="0"/>
            <a:r>
              <a:rPr lang="nb-NO" sz="1800" b="1"/>
              <a:t>Lag eit budsjett i eit vedlegg</a:t>
            </a:r>
            <a:r>
              <a:rPr lang="nb-NO" sz="1800"/>
              <a:t>, sjølv om det berre er på to-tre liner; og sjølv om ein ber om å fylle ut dette på sjølve søknadsskjemaet</a:t>
            </a:r>
          </a:p>
          <a:p>
            <a:pPr lvl="0"/>
            <a:r>
              <a:rPr lang="nb-NO" sz="1800"/>
              <a:t>Budsjett skal ha </a:t>
            </a:r>
            <a:r>
              <a:rPr lang="nb-NO" sz="1800" b="1"/>
              <a:t>både inntekts- og kostnadsside</a:t>
            </a:r>
            <a:r>
              <a:rPr lang="nb-NO" sz="1800"/>
              <a:t>! (og aller helst heng dei saman…) Eit tilbod eller kostnadsoverslag er ikkje eit budsjett!</a:t>
            </a:r>
          </a:p>
          <a:p>
            <a:pPr lvl="0"/>
            <a:r>
              <a:rPr lang="nb-NO" sz="1800"/>
              <a:t>Budsjettet skal gjelde </a:t>
            </a:r>
            <a:r>
              <a:rPr lang="nb-NO" sz="1800" b="1"/>
              <a:t>tiltaket du søkjer om</a:t>
            </a:r>
          </a:p>
          <a:p>
            <a:pPr lvl="0"/>
            <a:r>
              <a:rPr lang="nb-NO" sz="1800"/>
              <a:t>Budsjettet syner om du er i stand til å gjennomføre det du har sagt </a:t>
            </a:r>
          </a:p>
          <a:p>
            <a:pPr lvl="0"/>
            <a:r>
              <a:rPr lang="nb-NO" sz="1800" b="1"/>
              <a:t>Ikkje overbudsjetter </a:t>
            </a:r>
            <a:r>
              <a:rPr lang="nb-NO" sz="1800"/>
              <a:t>– erfarne folk ser søknaden din</a:t>
            </a:r>
          </a:p>
          <a:p>
            <a:pPr lvl="0"/>
            <a:r>
              <a:rPr lang="nb-NO" sz="1800"/>
              <a:t>Er </a:t>
            </a:r>
            <a:r>
              <a:rPr lang="nb-NO" sz="1800" b="1"/>
              <a:t>forholdet mellom totalkostnad og søknadssum </a:t>
            </a:r>
            <a:r>
              <a:rPr lang="nb-NO" sz="1800"/>
              <a:t>riktig?</a:t>
            </a:r>
          </a:p>
          <a:p>
            <a:endParaRPr lang="nb-NO" sz="1800"/>
          </a:p>
        </p:txBody>
      </p:sp>
      <p:sp>
        <p:nvSpPr>
          <p:cNvPr id="4" name="Tittel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nb-NO"/>
              <a:t>Søknaden</a:t>
            </a:r>
          </a:p>
        </p:txBody>
      </p:sp>
      <p:sp>
        <p:nvSpPr>
          <p:cNvPr id="6" name="Rektangel 5"/>
          <p:cNvSpPr/>
          <p:nvPr/>
        </p:nvSpPr>
        <p:spPr>
          <a:xfrm>
            <a:off x="985003" y="1670020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2000" b="1" u="sng">
                <a:latin typeface="Helvetica" pitchFamily="34" charset="0"/>
                <a:cs typeface="Helvetica" pitchFamily="34" charset="0"/>
              </a:rPr>
              <a:t>Budsjett</a:t>
            </a:r>
            <a:endParaRPr lang="nb-NO" sz="2000" b="1" u="sng"/>
          </a:p>
        </p:txBody>
      </p:sp>
      <p:pic>
        <p:nvPicPr>
          <p:cNvPr id="8" name="Picture 4" descr="Relatert bilde">
            <a:extLst>
              <a:ext uri="{FF2B5EF4-FFF2-40B4-BE49-F238E27FC236}">
                <a16:creationId xmlns:a16="http://schemas.microsoft.com/office/drawing/2014/main" id="{50F4C783-B67A-4479-B538-FFBBFDCB4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582" y="0"/>
            <a:ext cx="3103418" cy="207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63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5800" y="2468881"/>
            <a:ext cx="7772400" cy="3733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nb-NO" sz="1900" b="1"/>
              <a:t>Lag eit budsjett i eit vedlegg</a:t>
            </a:r>
            <a:r>
              <a:rPr lang="nb-NO" sz="1900"/>
              <a:t>, sjølv om det berre er på to-tre liner; og sjølv om ein ber om å fylle ut dette på sjølve søknadsskjemaet</a:t>
            </a:r>
          </a:p>
          <a:p>
            <a:pPr lvl="0"/>
            <a:r>
              <a:rPr lang="nb-NO" sz="1900"/>
              <a:t>Budsjett skal ha </a:t>
            </a:r>
            <a:r>
              <a:rPr lang="nb-NO" sz="1900" b="1"/>
              <a:t>både inntekts- og kostnadsside</a:t>
            </a:r>
            <a:r>
              <a:rPr lang="nb-NO" sz="1900"/>
              <a:t>! (og aller helst heng dei saman…) Eit tilbod eller kostnadsoverslag er ikkje eit budsjett!</a:t>
            </a:r>
          </a:p>
          <a:p>
            <a:pPr lvl="0"/>
            <a:r>
              <a:rPr lang="nb-NO" sz="1900"/>
              <a:t>Budsjettet skal gjelde </a:t>
            </a:r>
            <a:r>
              <a:rPr lang="nb-NO" sz="1900" b="1"/>
              <a:t>tiltaket du søkjer om</a:t>
            </a:r>
          </a:p>
          <a:p>
            <a:pPr lvl="0"/>
            <a:r>
              <a:rPr lang="nb-NO" sz="1900"/>
              <a:t>Budsjettet syner om du er i stand til å gjennomføre det du har sagt </a:t>
            </a:r>
          </a:p>
          <a:p>
            <a:pPr lvl="0"/>
            <a:r>
              <a:rPr lang="nb-NO" sz="1900" b="1"/>
              <a:t>Ikkje overbudsjetter </a:t>
            </a:r>
            <a:r>
              <a:rPr lang="nb-NO" sz="1900"/>
              <a:t>– erfarne folk ser søknaden din</a:t>
            </a:r>
          </a:p>
          <a:p>
            <a:pPr lvl="0"/>
            <a:r>
              <a:rPr lang="nb-NO" sz="1900"/>
              <a:t>Er </a:t>
            </a:r>
            <a:r>
              <a:rPr lang="nb-NO" sz="1900" b="1"/>
              <a:t>forholdet mellom totalkostnad og søknadssum </a:t>
            </a:r>
            <a:r>
              <a:rPr lang="nb-NO" sz="1900"/>
              <a:t>riktig?</a:t>
            </a:r>
          </a:p>
          <a:p>
            <a:pPr lvl="0"/>
            <a:r>
              <a:rPr lang="nb-NO" sz="1900"/>
              <a:t>Budsjetter inn </a:t>
            </a:r>
            <a:r>
              <a:rPr lang="nb-NO" sz="1900" b="1"/>
              <a:t>dugnadsinnsatsen</a:t>
            </a:r>
            <a:r>
              <a:rPr lang="nb-NO" sz="1900"/>
              <a:t>! (både inntekt og kostnad)</a:t>
            </a:r>
          </a:p>
          <a:p>
            <a:pPr lvl="0"/>
            <a:r>
              <a:rPr lang="nb-NO" sz="1900"/>
              <a:t>Finansieringsplanen og «</a:t>
            </a:r>
            <a:r>
              <a:rPr lang="nb-NO" sz="1900" b="1"/>
              <a:t>den magiske parentesen</a:t>
            </a:r>
            <a:r>
              <a:rPr lang="nb-NO" sz="1900"/>
              <a:t>»</a:t>
            </a:r>
          </a:p>
          <a:p>
            <a:pPr lvl="0"/>
            <a:r>
              <a:rPr lang="nb-NO" sz="1900"/>
              <a:t>Vis kladden til nokon!</a:t>
            </a:r>
          </a:p>
          <a:p>
            <a:endParaRPr lang="nb-NO"/>
          </a:p>
        </p:txBody>
      </p:sp>
      <p:sp>
        <p:nvSpPr>
          <p:cNvPr id="4" name="Tittel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nb-NO"/>
              <a:t>Søknaden</a:t>
            </a:r>
          </a:p>
        </p:txBody>
      </p:sp>
      <p:sp>
        <p:nvSpPr>
          <p:cNvPr id="6" name="Rektangel 5"/>
          <p:cNvSpPr/>
          <p:nvPr/>
        </p:nvSpPr>
        <p:spPr>
          <a:xfrm>
            <a:off x="985003" y="1670020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2000" b="1" u="sng">
                <a:latin typeface="Helvetica" pitchFamily="34" charset="0"/>
                <a:cs typeface="Helvetica" pitchFamily="34" charset="0"/>
              </a:rPr>
              <a:t>Budsjett</a:t>
            </a:r>
            <a:endParaRPr lang="nb-NO" sz="2000" b="1" u="sng"/>
          </a:p>
        </p:txBody>
      </p:sp>
      <p:pic>
        <p:nvPicPr>
          <p:cNvPr id="8" name="Picture 4" descr="Relatert bilde">
            <a:extLst>
              <a:ext uri="{FF2B5EF4-FFF2-40B4-BE49-F238E27FC236}">
                <a16:creationId xmlns:a16="http://schemas.microsoft.com/office/drawing/2014/main" id="{50F4C783-B67A-4479-B538-FFBBFDCB4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582" y="0"/>
            <a:ext cx="3103418" cy="207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12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975678"/>
            <a:ext cx="77724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nb-NO"/>
              <a:t>Døme på</a:t>
            </a:r>
            <a:br>
              <a:rPr lang="nb-NO"/>
            </a:br>
            <a:r>
              <a:rPr lang="nb-NO"/>
              <a:t>eit heilt OK budsjett</a:t>
            </a:r>
            <a:br>
              <a:rPr lang="nb-NO"/>
            </a:br>
            <a:endParaRPr lang="nb-NO"/>
          </a:p>
        </p:txBody>
      </p:sp>
      <p:sp>
        <p:nvSpPr>
          <p:cNvPr id="4" name="Rektangel 3"/>
          <p:cNvSpPr/>
          <p:nvPr/>
        </p:nvSpPr>
        <p:spPr>
          <a:xfrm>
            <a:off x="6537960" y="685800"/>
            <a:ext cx="213360" cy="594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3480" y="0"/>
            <a:ext cx="1100328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tel 1"/>
          <p:cNvSpPr txBox="1">
            <a:spLocks/>
          </p:cNvSpPr>
          <p:nvPr/>
        </p:nvSpPr>
        <p:spPr>
          <a:xfrm>
            <a:off x="131618" y="3657600"/>
            <a:ext cx="3327862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rgbClr val="000000"/>
                </a:solidFill>
                <a:latin typeface="Helvetica"/>
                <a:ea typeface="+mj-ea"/>
                <a:cs typeface="Helvetica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 sz="2000"/>
              <a:t>Mal/disposisjon for budsjett:</a:t>
            </a:r>
            <a:br>
              <a:rPr lang="nb-NO" sz="2000"/>
            </a:br>
            <a:br>
              <a:rPr lang="nb-NO" sz="2000"/>
            </a:br>
            <a:r>
              <a:rPr lang="nb-NO" sz="1600">
                <a:hlinkClick r:id="rId4"/>
              </a:rPr>
              <a:t>http://www.sparebankstiftinga.no/sok-om-midlar/soknadstips/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62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3688" y="-139713"/>
            <a:ext cx="2143125" cy="2857500"/>
          </a:xfrm>
          <a:prstGeom prst="rect">
            <a:avLst/>
          </a:prstGeom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071562" y="2360600"/>
            <a:ext cx="7772400" cy="3733800"/>
          </a:xfrm>
        </p:spPr>
        <p:txBody>
          <a:bodyPr>
            <a:normAutofit/>
          </a:bodyPr>
          <a:lstStyle/>
          <a:p>
            <a:pPr lvl="0"/>
            <a:r>
              <a:rPr lang="nb-NO"/>
              <a:t>«Krydderet» har ein hovudfunksjon: Styrkje inntrykket av </a:t>
            </a:r>
            <a:r>
              <a:rPr lang="nb-NO" b="1" i="1"/>
              <a:t>gjennomføringsevna</a:t>
            </a:r>
            <a:r>
              <a:rPr lang="nb-NO"/>
              <a:t> til søkjaren.</a:t>
            </a:r>
          </a:p>
          <a:p>
            <a:pPr lvl="0"/>
            <a:r>
              <a:rPr lang="nb-NO"/>
              <a:t>Ikkje krydre for mykje, og sørg for at krydderet passar! </a:t>
            </a:r>
          </a:p>
          <a:p>
            <a:pPr lvl="0"/>
            <a:r>
              <a:rPr lang="nb-NO"/>
              <a:t>Døme på dill: Årsmeldingar, rekneskap, presseklipp, utskrift av nettstader kor prosjektet (eller fjorårets) vert omtalt, bilete, arkitekt-teikningar osb.</a:t>
            </a:r>
          </a:p>
          <a:p>
            <a:endParaRPr lang="nb-NO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rgbClr val="000000"/>
                </a:solidFill>
                <a:latin typeface="Helvetica"/>
                <a:ea typeface="+mj-ea"/>
                <a:cs typeface="Helvetica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/>
              <a:t>Søknaden</a:t>
            </a:r>
          </a:p>
        </p:txBody>
      </p:sp>
      <p:sp>
        <p:nvSpPr>
          <p:cNvPr id="7" name="Rektangel 6"/>
          <p:cNvSpPr/>
          <p:nvPr/>
        </p:nvSpPr>
        <p:spPr>
          <a:xfrm>
            <a:off x="1352976" y="1689064"/>
            <a:ext cx="5437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2000">
                <a:latin typeface="Helvetica" pitchFamily="34" charset="0"/>
                <a:cs typeface="Helvetica" pitchFamily="34" charset="0"/>
              </a:rPr>
              <a:t>Dill</a:t>
            </a:r>
            <a:endParaRPr lang="nb-NO" sz="2000"/>
          </a:p>
        </p:txBody>
      </p:sp>
    </p:spTree>
    <p:extLst>
      <p:ext uri="{BB962C8B-B14F-4D97-AF65-F5344CB8AC3E}">
        <p14:creationId xmlns:p14="http://schemas.microsoft.com/office/powerpoint/2010/main" val="344233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/>
              <a:t>Praktisk info: Sparebankstiftinga sine fristar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1. mars og 1. september: ordinær søknad</a:t>
            </a:r>
          </a:p>
          <a:p>
            <a:r>
              <a:rPr lang="nb-NO"/>
              <a:t>Fortløpande: «forenkla søknad»</a:t>
            </a:r>
          </a:p>
          <a:p>
            <a:r>
              <a:rPr lang="nb-NO"/>
              <a:t>15. april: Lagseigde kulturhus</a:t>
            </a:r>
          </a:p>
          <a:p>
            <a:r>
              <a:rPr lang="nb-NO"/>
              <a:t>15. juni: Furorestipend</a:t>
            </a:r>
          </a:p>
          <a:p>
            <a:r>
              <a:rPr lang="nb-NO"/>
              <a:t>Hausten: DRIV-prisen (m/SFE)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7ACC1EF0-7FDC-4CCD-B65A-E6E2D9532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20093">
            <a:off x="-987002" y="3383477"/>
            <a:ext cx="13410168" cy="561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5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/>
              <a:t>Sparebankstiftinga sine disponeringar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4218708"/>
          </a:xfrm>
        </p:spPr>
        <p:txBody>
          <a:bodyPr>
            <a:normAutofit/>
          </a:bodyPr>
          <a:lstStyle/>
          <a:p>
            <a:r>
              <a:rPr lang="nb-NO"/>
              <a:t>Dei blå boksane først: Passe på banken, og stille opp ved behov</a:t>
            </a:r>
          </a:p>
          <a:p>
            <a:endParaRPr lang="nb-NO"/>
          </a:p>
          <a:p>
            <a:r>
              <a:rPr lang="nb-NO"/>
              <a:t>Vi skal vere ubyråkratisk, tett på og «første stopp»</a:t>
            </a:r>
          </a:p>
          <a:p>
            <a:r>
              <a:rPr lang="nb-NO"/>
              <a:t>Lag og organisasjonar er «grunnfjellet» for gåvetildelingane</a:t>
            </a:r>
          </a:p>
          <a:p>
            <a:r>
              <a:rPr lang="nb-NO"/>
              <a:t>Barn og unge er prioritert målgruppe</a:t>
            </a:r>
          </a:p>
          <a:p>
            <a:r>
              <a:rPr lang="nb-NO"/>
              <a:t>Integrering, miljø og (overordna) næringssatsing er prioriterte føremål</a:t>
            </a:r>
          </a:p>
          <a:p>
            <a:r>
              <a:rPr lang="nb-NO"/>
              <a:t>Langtidsprognosene er lyse – næringssatsing (jobbskaping) får brorparten av auken </a:t>
            </a:r>
          </a:p>
        </p:txBody>
      </p:sp>
      <p:graphicFrame>
        <p:nvGraphicFramePr>
          <p:cNvPr id="5" name="Plassholder for innhold 3">
            <a:extLst>
              <a:ext uri="{FF2B5EF4-FFF2-40B4-BE49-F238E27FC236}">
                <a16:creationId xmlns:a16="http://schemas.microsoft.com/office/drawing/2014/main" id="{491B4B12-2CD9-472D-BDB9-DAF481631B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549628"/>
              </p:ext>
            </p:extLst>
          </p:nvPr>
        </p:nvGraphicFramePr>
        <p:xfrm>
          <a:off x="1103746" y="3038413"/>
          <a:ext cx="77724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lipse 5">
            <a:extLst>
              <a:ext uri="{FF2B5EF4-FFF2-40B4-BE49-F238E27FC236}">
                <a16:creationId xmlns:a16="http://schemas.microsoft.com/office/drawing/2014/main" id="{F2E212B1-43AF-4A1F-A81C-2F987C26BCAA}"/>
              </a:ext>
            </a:extLst>
          </p:cNvPr>
          <p:cNvSpPr/>
          <p:nvPr/>
        </p:nvSpPr>
        <p:spPr>
          <a:xfrm>
            <a:off x="1204170" y="3131212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1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4B089C6-3FA4-4947-808C-991131AAF520}"/>
              </a:ext>
            </a:extLst>
          </p:cNvPr>
          <p:cNvSpPr/>
          <p:nvPr/>
        </p:nvSpPr>
        <p:spPr>
          <a:xfrm>
            <a:off x="1204170" y="5719139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/>
              <a:t>3</a:t>
            </a:r>
            <a:endParaRPr lang="nn-NO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0D73B5F-487F-452D-BB3E-91B73BB176B2}"/>
              </a:ext>
            </a:extLst>
          </p:cNvPr>
          <p:cNvSpPr/>
          <p:nvPr/>
        </p:nvSpPr>
        <p:spPr>
          <a:xfrm>
            <a:off x="5157944" y="5719138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4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C8EF2F2-8AC8-4BAE-A4DC-ECAFEB6153BA}"/>
              </a:ext>
            </a:extLst>
          </p:cNvPr>
          <p:cNvSpPr/>
          <p:nvPr/>
        </p:nvSpPr>
        <p:spPr>
          <a:xfrm>
            <a:off x="1204170" y="4433803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2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AA417EE-F9BA-4A57-B21F-3EFD3D7BCC96}"/>
              </a:ext>
            </a:extLst>
          </p:cNvPr>
          <p:cNvSpPr/>
          <p:nvPr/>
        </p:nvSpPr>
        <p:spPr>
          <a:xfrm>
            <a:off x="2432859" y="5577092"/>
            <a:ext cx="2118360" cy="11887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574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271625" y="5082458"/>
            <a:ext cx="34357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/>
              <a:t>Pål Fidjestøl</a:t>
            </a:r>
          </a:p>
          <a:p>
            <a:r>
              <a:rPr lang="nb-NO" sz="1600">
                <a:hlinkClick r:id="rId3"/>
              </a:rPr>
              <a:t>pf@sparebankstiftinga.no</a:t>
            </a:r>
            <a:endParaRPr lang="nb-NO" sz="1600"/>
          </a:p>
          <a:p>
            <a:r>
              <a:rPr lang="nb-NO" sz="1600"/>
              <a:t>m. 91158009</a:t>
            </a:r>
          </a:p>
        </p:txBody>
      </p:sp>
    </p:spTree>
    <p:extLst>
      <p:ext uri="{BB962C8B-B14F-4D97-AF65-F5344CB8AC3E}">
        <p14:creationId xmlns:p14="http://schemas.microsoft.com/office/powerpoint/2010/main" val="142956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Sparebankstiftinga Sogn og Fjordane</a:t>
            </a:r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171973"/>
              </p:ext>
            </p:extLst>
          </p:nvPr>
        </p:nvGraphicFramePr>
        <p:xfrm>
          <a:off x="685800" y="1600200"/>
          <a:ext cx="77724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Ellipse 7"/>
          <p:cNvSpPr/>
          <p:nvPr/>
        </p:nvSpPr>
        <p:spPr>
          <a:xfrm>
            <a:off x="767751" y="1699401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1</a:t>
            </a:r>
          </a:p>
        </p:txBody>
      </p:sp>
      <p:sp>
        <p:nvSpPr>
          <p:cNvPr id="9" name="Ellipse 8"/>
          <p:cNvSpPr/>
          <p:nvPr/>
        </p:nvSpPr>
        <p:spPr>
          <a:xfrm>
            <a:off x="767751" y="4287328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3</a:t>
            </a:r>
          </a:p>
        </p:txBody>
      </p:sp>
      <p:sp>
        <p:nvSpPr>
          <p:cNvPr id="10" name="Ellipse 9"/>
          <p:cNvSpPr/>
          <p:nvPr/>
        </p:nvSpPr>
        <p:spPr>
          <a:xfrm>
            <a:off x="4721525" y="4287327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4</a:t>
            </a:r>
          </a:p>
        </p:txBody>
      </p:sp>
      <p:sp>
        <p:nvSpPr>
          <p:cNvPr id="11" name="Ellipse 10"/>
          <p:cNvSpPr/>
          <p:nvPr/>
        </p:nvSpPr>
        <p:spPr>
          <a:xfrm>
            <a:off x="767751" y="3001992"/>
            <a:ext cx="345057" cy="345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2</a:t>
            </a:r>
          </a:p>
        </p:txBody>
      </p:sp>
      <p:sp>
        <p:nvSpPr>
          <p:cNvPr id="3" name="Ellipse 2"/>
          <p:cNvSpPr/>
          <p:nvPr/>
        </p:nvSpPr>
        <p:spPr>
          <a:xfrm>
            <a:off x="1996440" y="4145281"/>
            <a:ext cx="2118360" cy="11887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718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ssholder for innhold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12" y="0"/>
            <a:ext cx="4363588" cy="5642043"/>
          </a:xfrm>
        </p:spPr>
      </p:pic>
      <p:sp>
        <p:nvSpPr>
          <p:cNvPr id="12" name="TekstSylinder 11"/>
          <p:cNvSpPr txBox="1"/>
          <p:nvPr/>
        </p:nvSpPr>
        <p:spPr>
          <a:xfrm>
            <a:off x="651753" y="1118681"/>
            <a:ext cx="240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/>
              <a:t>Kvar går overskotet?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648351" y="1411386"/>
            <a:ext cx="3504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Sparebankstiftingar: </a:t>
            </a:r>
          </a:p>
          <a:p>
            <a:r>
              <a:rPr lang="nb-NO"/>
              <a:t>Regionen der kapitalen er bygd opp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863" y="5076327"/>
            <a:ext cx="984989" cy="192656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7357" y="4361411"/>
            <a:ext cx="1016747" cy="284427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8158" y="667183"/>
            <a:ext cx="756286" cy="252095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7357" y="4898137"/>
            <a:ext cx="600148" cy="317453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8038" y="2679837"/>
            <a:ext cx="751533" cy="282368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3754" y="5663363"/>
            <a:ext cx="977836" cy="275313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9571" y="1488013"/>
            <a:ext cx="873838" cy="322246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6165" y="4626542"/>
            <a:ext cx="809498" cy="263630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96077" y="2176724"/>
            <a:ext cx="870102" cy="215857"/>
          </a:xfrm>
          <a:prstGeom prst="rect">
            <a:avLst/>
          </a:prstGeom>
        </p:spPr>
      </p:pic>
      <p:sp>
        <p:nvSpPr>
          <p:cNvPr id="20" name="TekstSylinder 19"/>
          <p:cNvSpPr txBox="1"/>
          <p:nvPr/>
        </p:nvSpPr>
        <p:spPr>
          <a:xfrm>
            <a:off x="733331" y="6147303"/>
            <a:ext cx="365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Full oversikt: Sparebankforeningen.no</a:t>
            </a:r>
          </a:p>
        </p:txBody>
      </p:sp>
      <p:pic>
        <p:nvPicPr>
          <p:cNvPr id="21" name="Bild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9174" y="3296911"/>
            <a:ext cx="578588" cy="219907"/>
          </a:xfrm>
          <a:prstGeom prst="rect">
            <a:avLst/>
          </a:prstGeom>
        </p:spPr>
      </p:pic>
      <p:cxnSp>
        <p:nvCxnSpPr>
          <p:cNvPr id="27" name="Rett linje 26"/>
          <p:cNvCxnSpPr/>
          <p:nvPr/>
        </p:nvCxnSpPr>
        <p:spPr>
          <a:xfrm flipH="1">
            <a:off x="4670425" y="4399662"/>
            <a:ext cx="728354" cy="366732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>
            <a:stCxn id="38" idx="2"/>
            <a:endCxn id="21" idx="3"/>
          </p:cNvCxnSpPr>
          <p:nvPr/>
        </p:nvCxnSpPr>
        <p:spPr>
          <a:xfrm flipH="1" flipV="1">
            <a:off x="4917762" y="3406865"/>
            <a:ext cx="859151" cy="4920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/>
          <p:cNvSpPr/>
          <p:nvPr/>
        </p:nvSpPr>
        <p:spPr>
          <a:xfrm>
            <a:off x="5398578" y="4254245"/>
            <a:ext cx="211168" cy="214332"/>
          </a:xfrm>
          <a:prstGeom prst="ellipse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38" name="Ellipse 37"/>
          <p:cNvSpPr/>
          <p:nvPr/>
        </p:nvSpPr>
        <p:spPr>
          <a:xfrm>
            <a:off x="5776913" y="3387585"/>
            <a:ext cx="144330" cy="13696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40" name="Rett linje 39"/>
          <p:cNvCxnSpPr>
            <a:stCxn id="41" idx="2"/>
            <a:endCxn id="3" idx="3"/>
          </p:cNvCxnSpPr>
          <p:nvPr/>
        </p:nvCxnSpPr>
        <p:spPr>
          <a:xfrm flipH="1">
            <a:off x="4420852" y="4975961"/>
            <a:ext cx="748425" cy="196694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/>
          <p:cNvSpPr/>
          <p:nvPr/>
        </p:nvSpPr>
        <p:spPr>
          <a:xfrm rot="19546253">
            <a:off x="5118211" y="4404652"/>
            <a:ext cx="589651" cy="81093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46" name="Ellipse 45"/>
          <p:cNvSpPr/>
          <p:nvPr/>
        </p:nvSpPr>
        <p:spPr>
          <a:xfrm>
            <a:off x="5299414" y="4596166"/>
            <a:ext cx="591718" cy="544412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47" name="Rett linje 46"/>
          <p:cNvCxnSpPr/>
          <p:nvPr/>
        </p:nvCxnSpPr>
        <p:spPr>
          <a:xfrm flipH="1">
            <a:off x="5650473" y="5117017"/>
            <a:ext cx="80655" cy="572149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Ellipse 51"/>
          <p:cNvSpPr/>
          <p:nvPr/>
        </p:nvSpPr>
        <p:spPr>
          <a:xfrm>
            <a:off x="6105003" y="4404555"/>
            <a:ext cx="334421" cy="60321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53" name="Rett linje 52"/>
          <p:cNvCxnSpPr>
            <a:endCxn id="52" idx="5"/>
          </p:cNvCxnSpPr>
          <p:nvPr/>
        </p:nvCxnSpPr>
        <p:spPr>
          <a:xfrm flipH="1" flipV="1">
            <a:off x="6390449" y="4919430"/>
            <a:ext cx="206910" cy="12271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Bilde 5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0526" y="3878209"/>
            <a:ext cx="430817" cy="267921"/>
          </a:xfrm>
          <a:prstGeom prst="rect">
            <a:avLst/>
          </a:prstGeom>
        </p:spPr>
      </p:pic>
      <p:cxnSp>
        <p:nvCxnSpPr>
          <p:cNvPr id="56" name="Rett linje 55"/>
          <p:cNvCxnSpPr>
            <a:stCxn id="58" idx="2"/>
          </p:cNvCxnSpPr>
          <p:nvPr/>
        </p:nvCxnSpPr>
        <p:spPr>
          <a:xfrm flipH="1">
            <a:off x="4782092" y="3973121"/>
            <a:ext cx="383565" cy="2829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Ellipse 57"/>
          <p:cNvSpPr/>
          <p:nvPr/>
        </p:nvSpPr>
        <p:spPr>
          <a:xfrm>
            <a:off x="5165657" y="3684131"/>
            <a:ext cx="647827" cy="5779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61" name="Rett linje 60"/>
          <p:cNvCxnSpPr/>
          <p:nvPr/>
        </p:nvCxnSpPr>
        <p:spPr>
          <a:xfrm flipH="1" flipV="1">
            <a:off x="5483281" y="2866641"/>
            <a:ext cx="426176" cy="21280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tt linje 61"/>
          <p:cNvCxnSpPr/>
          <p:nvPr/>
        </p:nvCxnSpPr>
        <p:spPr>
          <a:xfrm flipH="1" flipV="1">
            <a:off x="6166182" y="2293590"/>
            <a:ext cx="273242" cy="7573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/>
          <p:cNvCxnSpPr>
            <a:stCxn id="97" idx="2"/>
          </p:cNvCxnSpPr>
          <p:nvPr/>
        </p:nvCxnSpPr>
        <p:spPr>
          <a:xfrm flipH="1">
            <a:off x="6357618" y="1543403"/>
            <a:ext cx="648541" cy="9733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linje 63"/>
          <p:cNvCxnSpPr>
            <a:stCxn id="99" idx="3"/>
          </p:cNvCxnSpPr>
          <p:nvPr/>
        </p:nvCxnSpPr>
        <p:spPr>
          <a:xfrm flipH="1" flipV="1">
            <a:off x="6944446" y="793230"/>
            <a:ext cx="331470" cy="23444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Bilde 6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21776" y="5257819"/>
            <a:ext cx="599432" cy="108820"/>
          </a:xfrm>
          <a:prstGeom prst="rect">
            <a:avLst/>
          </a:prstGeom>
        </p:spPr>
      </p:pic>
      <p:cxnSp>
        <p:nvCxnSpPr>
          <p:cNvPr id="70" name="Rett linje 69"/>
          <p:cNvCxnSpPr>
            <a:endCxn id="72" idx="4"/>
          </p:cNvCxnSpPr>
          <p:nvPr/>
        </p:nvCxnSpPr>
        <p:spPr>
          <a:xfrm flipH="1" flipV="1">
            <a:off x="6189515" y="4583027"/>
            <a:ext cx="1904" cy="669394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Ellipse 71"/>
          <p:cNvSpPr/>
          <p:nvPr/>
        </p:nvSpPr>
        <p:spPr>
          <a:xfrm>
            <a:off x="6129697" y="4478652"/>
            <a:ext cx="119635" cy="104375"/>
          </a:xfrm>
          <a:prstGeom prst="ellipse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26" name="Picture 2" descr="Sparebankstiftelsen Gra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77" y="3855695"/>
            <a:ext cx="640216" cy="20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Rett linje 74"/>
          <p:cNvCxnSpPr>
            <a:endCxn id="79" idx="7"/>
          </p:cNvCxnSpPr>
          <p:nvPr/>
        </p:nvCxnSpPr>
        <p:spPr>
          <a:xfrm flipH="1">
            <a:off x="6228649" y="4036924"/>
            <a:ext cx="785119" cy="28839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Ellipse 78"/>
          <p:cNvSpPr/>
          <p:nvPr/>
        </p:nvSpPr>
        <p:spPr>
          <a:xfrm>
            <a:off x="6143188" y="4310422"/>
            <a:ext cx="100124" cy="10172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28" name="Picture 4" descr="SparebankStiftelsen Halden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17" y="4693525"/>
            <a:ext cx="345963" cy="18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5" name="Rett linje 84"/>
          <p:cNvCxnSpPr>
            <a:endCxn id="86" idx="6"/>
          </p:cNvCxnSpPr>
          <p:nvPr/>
        </p:nvCxnSpPr>
        <p:spPr>
          <a:xfrm flipH="1">
            <a:off x="6392120" y="4783830"/>
            <a:ext cx="288799" cy="3487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lipse 85"/>
          <p:cNvSpPr/>
          <p:nvPr/>
        </p:nvSpPr>
        <p:spPr>
          <a:xfrm>
            <a:off x="6251237" y="4738688"/>
            <a:ext cx="140883" cy="16003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1" name="Ellipse 90"/>
          <p:cNvSpPr/>
          <p:nvPr/>
        </p:nvSpPr>
        <p:spPr>
          <a:xfrm>
            <a:off x="5883207" y="2866640"/>
            <a:ext cx="740904" cy="67812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3" name="Ellipse 92"/>
          <p:cNvSpPr/>
          <p:nvPr/>
        </p:nvSpPr>
        <p:spPr>
          <a:xfrm rot="1556497">
            <a:off x="6441209" y="1622467"/>
            <a:ext cx="647827" cy="1545638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7" name="Ellipse 96"/>
          <p:cNvSpPr/>
          <p:nvPr/>
        </p:nvSpPr>
        <p:spPr>
          <a:xfrm>
            <a:off x="7006159" y="1289049"/>
            <a:ext cx="440608" cy="50870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9" name="Ellipse 98"/>
          <p:cNvSpPr/>
          <p:nvPr/>
        </p:nvSpPr>
        <p:spPr>
          <a:xfrm rot="3802238">
            <a:off x="7374641" y="286767"/>
            <a:ext cx="1353260" cy="17747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30" name="Picture 6" descr="http://www.sparebankstiftelsenhallingdal.no/media/6217/spbstift_01_h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831" y="5415124"/>
            <a:ext cx="1267295" cy="19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Ellipse 101"/>
          <p:cNvSpPr/>
          <p:nvPr/>
        </p:nvSpPr>
        <p:spPr>
          <a:xfrm>
            <a:off x="5642320" y="4214123"/>
            <a:ext cx="379732" cy="33008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103" name="Rett linje 102"/>
          <p:cNvCxnSpPr>
            <a:endCxn id="102" idx="4"/>
          </p:cNvCxnSpPr>
          <p:nvPr/>
        </p:nvCxnSpPr>
        <p:spPr>
          <a:xfrm flipH="1" flipV="1">
            <a:off x="5832186" y="4544204"/>
            <a:ext cx="68896" cy="86762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Sparebankstiftelsen Jevnaker, Lunner og Nittedal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77" y="4087791"/>
            <a:ext cx="657225" cy="20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" name="Rett linje 105"/>
          <p:cNvCxnSpPr>
            <a:endCxn id="108" idx="7"/>
          </p:cNvCxnSpPr>
          <p:nvPr/>
        </p:nvCxnSpPr>
        <p:spPr>
          <a:xfrm flipH="1">
            <a:off x="6312526" y="4183353"/>
            <a:ext cx="695753" cy="184951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Ellipse 107"/>
          <p:cNvSpPr/>
          <p:nvPr/>
        </p:nvSpPr>
        <p:spPr>
          <a:xfrm>
            <a:off x="6167645" y="4338016"/>
            <a:ext cx="169739" cy="206820"/>
          </a:xfrm>
          <a:prstGeom prst="ellipse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04" name="Rektangel 103"/>
          <p:cNvSpPr/>
          <p:nvPr/>
        </p:nvSpPr>
        <p:spPr>
          <a:xfrm>
            <a:off x="3498249" y="5523106"/>
            <a:ext cx="1073751" cy="1873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34" name="Picture 10" descr="Sparebankstiftelsen Klepp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50" y="5520052"/>
            <a:ext cx="1073750" cy="17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2" name="Rett linje 111"/>
          <p:cNvCxnSpPr>
            <a:stCxn id="113" idx="3"/>
          </p:cNvCxnSpPr>
          <p:nvPr/>
        </p:nvCxnSpPr>
        <p:spPr>
          <a:xfrm flipH="1">
            <a:off x="4573255" y="4897372"/>
            <a:ext cx="620331" cy="699102"/>
          </a:xfrm>
          <a:prstGeom prst="line">
            <a:avLst/>
          </a:prstGeom>
          <a:ln w="19050">
            <a:solidFill>
              <a:srgbClr val="02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Ellipse 112"/>
          <p:cNvSpPr/>
          <p:nvPr/>
        </p:nvSpPr>
        <p:spPr>
          <a:xfrm>
            <a:off x="5170769" y="4778755"/>
            <a:ext cx="155804" cy="138969"/>
          </a:xfrm>
          <a:prstGeom prst="ellipse">
            <a:avLst/>
          </a:prstGeom>
          <a:noFill/>
          <a:ln w="19050">
            <a:solidFill>
              <a:srgbClr val="02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36" name="Picture 12" descr="Sparebankstiftelsen Ringerike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157" y="5402534"/>
            <a:ext cx="505789" cy="16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7" name="Rett linje 116"/>
          <p:cNvCxnSpPr>
            <a:stCxn id="118" idx="3"/>
          </p:cNvCxnSpPr>
          <p:nvPr/>
        </p:nvCxnSpPr>
        <p:spPr>
          <a:xfrm flipH="1">
            <a:off x="5284946" y="4501852"/>
            <a:ext cx="766770" cy="928046"/>
          </a:xfrm>
          <a:prstGeom prst="line">
            <a:avLst/>
          </a:prstGeom>
          <a:ln w="19050">
            <a:solidFill>
              <a:srgbClr val="02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Ellipse 117"/>
          <p:cNvSpPr/>
          <p:nvPr/>
        </p:nvSpPr>
        <p:spPr>
          <a:xfrm>
            <a:off x="6028899" y="4383235"/>
            <a:ext cx="155804" cy="138969"/>
          </a:xfrm>
          <a:prstGeom prst="ellipse">
            <a:avLst/>
          </a:prstGeom>
          <a:noFill/>
          <a:ln w="19050">
            <a:solidFill>
              <a:srgbClr val="02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38" name="Picture 14" descr="iSauda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657" y="4873081"/>
            <a:ext cx="1063625" cy="18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1" name="Rett linje 120"/>
          <p:cNvCxnSpPr/>
          <p:nvPr/>
        </p:nvCxnSpPr>
        <p:spPr>
          <a:xfrm flipH="1">
            <a:off x="4990975" y="7799478"/>
            <a:ext cx="640564" cy="356206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Ellipse 121"/>
          <p:cNvSpPr/>
          <p:nvPr/>
        </p:nvSpPr>
        <p:spPr>
          <a:xfrm>
            <a:off x="5294662" y="4480613"/>
            <a:ext cx="173155" cy="158283"/>
          </a:xfrm>
          <a:prstGeom prst="ellipse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40" name="Picture 16" descr="http://www.sparebankstiftelsentelemark-grenland.no/wp-content/uploads/2013/03/logo-444x1861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136" y="5780465"/>
            <a:ext cx="853705" cy="198044"/>
          </a:xfrm>
          <a:prstGeom prst="rect">
            <a:avLst/>
          </a:prstGeom>
          <a:solidFill>
            <a:srgbClr val="0070C0"/>
          </a:solidFill>
        </p:spPr>
      </p:pic>
      <p:cxnSp>
        <p:nvCxnSpPr>
          <p:cNvPr id="130" name="Rett linje 129"/>
          <p:cNvCxnSpPr>
            <a:stCxn id="133" idx="4"/>
          </p:cNvCxnSpPr>
          <p:nvPr/>
        </p:nvCxnSpPr>
        <p:spPr>
          <a:xfrm flipH="1">
            <a:off x="5311261" y="4917725"/>
            <a:ext cx="528456" cy="86274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Ellipse 132"/>
          <p:cNvSpPr/>
          <p:nvPr/>
        </p:nvSpPr>
        <p:spPr>
          <a:xfrm>
            <a:off x="5646261" y="4515507"/>
            <a:ext cx="386911" cy="402218"/>
          </a:xfrm>
          <a:prstGeom prst="ellipse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42" name="Picture 18" descr="SparebankStiftelsen Telemark – Holla &amp; Lunde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16" y="3556007"/>
            <a:ext cx="947438" cy="17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5" name="Rett linje 144"/>
          <p:cNvCxnSpPr>
            <a:endCxn id="146" idx="7"/>
          </p:cNvCxnSpPr>
          <p:nvPr/>
        </p:nvCxnSpPr>
        <p:spPr>
          <a:xfrm flipH="1">
            <a:off x="5937555" y="3735004"/>
            <a:ext cx="1037105" cy="814677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Ellipse 145"/>
          <p:cNvSpPr/>
          <p:nvPr/>
        </p:nvSpPr>
        <p:spPr>
          <a:xfrm>
            <a:off x="5792674" y="4519393"/>
            <a:ext cx="169739" cy="206820"/>
          </a:xfrm>
          <a:prstGeom prst="ellipse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44" name="Picture 20" descr="Sparebankstiftinga Bø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860" y="3333515"/>
            <a:ext cx="852448" cy="25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9" name="Rett linje 148"/>
          <p:cNvCxnSpPr>
            <a:endCxn id="150" idx="7"/>
          </p:cNvCxnSpPr>
          <p:nvPr/>
        </p:nvCxnSpPr>
        <p:spPr>
          <a:xfrm flipH="1">
            <a:off x="5924223" y="3524553"/>
            <a:ext cx="896861" cy="963407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Ellipse 149"/>
          <p:cNvSpPr/>
          <p:nvPr/>
        </p:nvSpPr>
        <p:spPr>
          <a:xfrm>
            <a:off x="5830802" y="4474160"/>
            <a:ext cx="109449" cy="94233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41" name="Bilde 104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28238" y="3753777"/>
            <a:ext cx="652462" cy="92972"/>
          </a:xfrm>
          <a:prstGeom prst="rect">
            <a:avLst/>
          </a:prstGeom>
        </p:spPr>
      </p:pic>
      <p:cxnSp>
        <p:nvCxnSpPr>
          <p:cNvPr id="154" name="Rett linje 153"/>
          <p:cNvCxnSpPr>
            <a:stCxn id="155" idx="2"/>
          </p:cNvCxnSpPr>
          <p:nvPr/>
        </p:nvCxnSpPr>
        <p:spPr>
          <a:xfrm flipH="1" flipV="1">
            <a:off x="4490057" y="3803596"/>
            <a:ext cx="770461" cy="122415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Ellipse 154"/>
          <p:cNvSpPr/>
          <p:nvPr/>
        </p:nvSpPr>
        <p:spPr>
          <a:xfrm>
            <a:off x="5260518" y="3860768"/>
            <a:ext cx="149907" cy="130485"/>
          </a:xfrm>
          <a:prstGeom prst="ellipse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46" name="Picture 22" descr="http://www.hardangerstiftinga.no/s/defaultweb15850136551957819161778492115387756128/logokvit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28" y="4494319"/>
            <a:ext cx="607706" cy="138430"/>
          </a:xfrm>
          <a:prstGeom prst="rect">
            <a:avLst/>
          </a:prstGeom>
          <a:solidFill>
            <a:srgbClr val="CC0000"/>
          </a:solidFill>
        </p:spPr>
      </p:pic>
      <p:cxnSp>
        <p:nvCxnSpPr>
          <p:cNvPr id="158" name="Rett linje 157"/>
          <p:cNvCxnSpPr>
            <a:stCxn id="159" idx="2"/>
          </p:cNvCxnSpPr>
          <p:nvPr/>
        </p:nvCxnSpPr>
        <p:spPr>
          <a:xfrm flipH="1">
            <a:off x="4388770" y="4285185"/>
            <a:ext cx="979430" cy="293899"/>
          </a:xfrm>
          <a:prstGeom prst="line">
            <a:avLst/>
          </a:prstGeom>
          <a:ln w="19050">
            <a:solidFill>
              <a:srgbClr val="02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Ellipse 158"/>
          <p:cNvSpPr/>
          <p:nvPr/>
        </p:nvSpPr>
        <p:spPr>
          <a:xfrm>
            <a:off x="5368200" y="4192800"/>
            <a:ext cx="192388" cy="184769"/>
          </a:xfrm>
          <a:prstGeom prst="ellipse">
            <a:avLst/>
          </a:prstGeom>
          <a:noFill/>
          <a:ln w="19050">
            <a:solidFill>
              <a:srgbClr val="02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51" name="Ellipse 50"/>
          <p:cNvSpPr/>
          <p:nvPr/>
        </p:nvSpPr>
        <p:spPr>
          <a:xfrm>
            <a:off x="5873755" y="4174331"/>
            <a:ext cx="565669" cy="788566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49" name="Rett linje 48"/>
          <p:cNvCxnSpPr/>
          <p:nvPr/>
        </p:nvCxnSpPr>
        <p:spPr>
          <a:xfrm flipH="1">
            <a:off x="6441281" y="4501602"/>
            <a:ext cx="156077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8" name="Picture 24" descr="Sparebankstiftinga Seljord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208" y="3215913"/>
            <a:ext cx="964742" cy="15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2" name="Rett linje 161"/>
          <p:cNvCxnSpPr>
            <a:endCxn id="163" idx="7"/>
          </p:cNvCxnSpPr>
          <p:nvPr/>
        </p:nvCxnSpPr>
        <p:spPr>
          <a:xfrm flipH="1">
            <a:off x="5932319" y="3358459"/>
            <a:ext cx="736678" cy="1059391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Ellipse 162"/>
          <p:cNvSpPr/>
          <p:nvPr/>
        </p:nvSpPr>
        <p:spPr>
          <a:xfrm>
            <a:off x="5816447" y="4401133"/>
            <a:ext cx="135753" cy="114153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50" name="Picture 26" descr="Sparebankstiftelsen Time og Hå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429" y="5293602"/>
            <a:ext cx="431165" cy="19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7" name="Rett linje 166"/>
          <p:cNvCxnSpPr>
            <a:stCxn id="168" idx="3"/>
          </p:cNvCxnSpPr>
          <p:nvPr/>
        </p:nvCxnSpPr>
        <p:spPr>
          <a:xfrm flipH="1">
            <a:off x="4415150" y="4966856"/>
            <a:ext cx="816717" cy="42842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Ellipse 167"/>
          <p:cNvSpPr/>
          <p:nvPr/>
        </p:nvSpPr>
        <p:spPr>
          <a:xfrm>
            <a:off x="5209050" y="4848239"/>
            <a:ext cx="155804" cy="138969"/>
          </a:xfrm>
          <a:prstGeom prst="ellipse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83479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eresultat for cute animal mutual cooperation">
            <a:extLst>
              <a:ext uri="{FF2B5EF4-FFF2-40B4-BE49-F238E27FC236}">
                <a16:creationId xmlns:a16="http://schemas.microsoft.com/office/drawing/2014/main" id="{43882B44-5AE6-4496-9862-C3D814B33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047344" cy="728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EE62548F-5DB1-406B-92F5-A5B99030FFF7}"/>
              </a:ext>
            </a:extLst>
          </p:cNvPr>
          <p:cNvSpPr txBox="1"/>
          <p:nvPr/>
        </p:nvSpPr>
        <p:spPr>
          <a:xfrm>
            <a:off x="4645890" y="1175294"/>
            <a:ext cx="4073551" cy="830997"/>
          </a:xfrm>
          <a:prstGeom prst="rect">
            <a:avLst/>
          </a:prstGeom>
          <a:ln/>
          <a:effectLst>
            <a:outerShdw blurRad="50800" dist="41909" dir="5400000" rotWithShape="0">
              <a:srgbClr val="000000">
                <a:alpha val="40000"/>
              </a:srgbClr>
            </a:outerShdw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nb-NO" sz="4800"/>
              <a:t>Mål med kurset</a:t>
            </a:r>
          </a:p>
        </p:txBody>
      </p:sp>
    </p:spTree>
    <p:extLst>
      <p:ext uri="{BB962C8B-B14F-4D97-AF65-F5344CB8AC3E}">
        <p14:creationId xmlns:p14="http://schemas.microsoft.com/office/powerpoint/2010/main" val="11064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eresultat for many candy">
            <a:extLst>
              <a:ext uri="{FF2B5EF4-FFF2-40B4-BE49-F238E27FC236}">
                <a16:creationId xmlns:a16="http://schemas.microsoft.com/office/drawing/2014/main" id="{4DBC140D-D7F2-45C9-A22B-5A711760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23" y="3015673"/>
            <a:ext cx="4078778" cy="254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lderesultat for elefant skin">
            <a:extLst>
              <a:ext uri="{FF2B5EF4-FFF2-40B4-BE49-F238E27FC236}">
                <a16:creationId xmlns:a16="http://schemas.microsoft.com/office/drawing/2014/main" id="{1AB4FA87-C206-45F0-B503-3F56F6E9F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618" y="858982"/>
            <a:ext cx="2885573" cy="43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ilderesultat for job interview">
            <a:extLst>
              <a:ext uri="{FF2B5EF4-FFF2-40B4-BE49-F238E27FC236}">
                <a16:creationId xmlns:a16="http://schemas.microsoft.com/office/drawing/2014/main" id="{81D8A663-4ABC-45B1-AF85-002A8476B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01" y="858982"/>
            <a:ext cx="4064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: avrundede diagonale hjørner 1">
            <a:extLst>
              <a:ext uri="{FF2B5EF4-FFF2-40B4-BE49-F238E27FC236}">
                <a16:creationId xmlns:a16="http://schemas.microsoft.com/office/drawing/2014/main" id="{428B429E-CA04-4C35-AE3D-39CDB8902A9D}"/>
              </a:ext>
            </a:extLst>
          </p:cNvPr>
          <p:cNvSpPr/>
          <p:nvPr/>
        </p:nvSpPr>
        <p:spPr>
          <a:xfrm>
            <a:off x="4654618" y="5283199"/>
            <a:ext cx="2299855" cy="133927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NEI…?!</a:t>
            </a:r>
          </a:p>
          <a:p>
            <a:pPr algn="ctr"/>
            <a:r>
              <a:rPr lang="nb-NO"/>
              <a:t>Dårleg tiltak?</a:t>
            </a:r>
          </a:p>
          <a:p>
            <a:pPr algn="ctr"/>
            <a:r>
              <a:rPr lang="nb-NO"/>
              <a:t>Dårleg søknad?</a:t>
            </a:r>
          </a:p>
          <a:p>
            <a:pPr algn="ctr"/>
            <a:r>
              <a:rPr lang="nb-NO"/>
              <a:t>Dårleg timing?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AFA03E0-4904-479F-985C-4DB681DC917B}"/>
              </a:ext>
            </a:extLst>
          </p:cNvPr>
          <p:cNvSpPr txBox="1"/>
          <p:nvPr/>
        </p:nvSpPr>
        <p:spPr>
          <a:xfrm>
            <a:off x="467360" y="135296"/>
            <a:ext cx="4413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/>
              <a:t>Generelt om søknadar</a:t>
            </a:r>
          </a:p>
        </p:txBody>
      </p:sp>
      <p:sp>
        <p:nvSpPr>
          <p:cNvPr id="4" name="Rektangel: avrundede diagonale hjørner 3">
            <a:extLst>
              <a:ext uri="{FF2B5EF4-FFF2-40B4-BE49-F238E27FC236}">
                <a16:creationId xmlns:a16="http://schemas.microsoft.com/office/drawing/2014/main" id="{192669DD-6C5F-4A50-9957-8CE98022072B}"/>
              </a:ext>
            </a:extLst>
          </p:cNvPr>
          <p:cNvSpPr/>
          <p:nvPr/>
        </p:nvSpPr>
        <p:spPr>
          <a:xfrm>
            <a:off x="3204905" y="5038437"/>
            <a:ext cx="1025238" cy="26785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Enormt utval</a:t>
            </a:r>
          </a:p>
        </p:txBody>
      </p:sp>
      <p:sp>
        <p:nvSpPr>
          <p:cNvPr id="8" name="Rektangel: avrundede diagonale hjørner 7">
            <a:extLst>
              <a:ext uri="{FF2B5EF4-FFF2-40B4-BE49-F238E27FC236}">
                <a16:creationId xmlns:a16="http://schemas.microsoft.com/office/drawing/2014/main" id="{BF4A8355-27BC-42CE-87FF-B333A76053E5}"/>
              </a:ext>
            </a:extLst>
          </p:cNvPr>
          <p:cNvSpPr/>
          <p:nvPr/>
        </p:nvSpPr>
        <p:spPr>
          <a:xfrm>
            <a:off x="5804545" y="4689764"/>
            <a:ext cx="1616363" cy="26785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Elefanthud</a:t>
            </a:r>
          </a:p>
        </p:txBody>
      </p:sp>
      <p:sp>
        <p:nvSpPr>
          <p:cNvPr id="9" name="Rektangel: avrundede diagonale hjørner 8">
            <a:extLst>
              <a:ext uri="{FF2B5EF4-FFF2-40B4-BE49-F238E27FC236}">
                <a16:creationId xmlns:a16="http://schemas.microsoft.com/office/drawing/2014/main" id="{01B613F4-A223-4C55-89A8-436138C838E5}"/>
              </a:ext>
            </a:extLst>
          </p:cNvPr>
          <p:cNvSpPr/>
          <p:nvPr/>
        </p:nvSpPr>
        <p:spPr>
          <a:xfrm>
            <a:off x="2613780" y="2468419"/>
            <a:ext cx="1616363" cy="26785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«Selg inn» dykk sjølve</a:t>
            </a:r>
          </a:p>
        </p:txBody>
      </p:sp>
    </p:spTree>
    <p:extLst>
      <p:ext uri="{BB962C8B-B14F-4D97-AF65-F5344CB8AC3E}">
        <p14:creationId xmlns:p14="http://schemas.microsoft.com/office/powerpoint/2010/main" val="291534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53021F-34F2-4E94-B220-0E97BDADA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6788260-0427-44DA-A477-92FB1D883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55" y="284379"/>
            <a:ext cx="8386618" cy="525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33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922B06D-B128-4781-95B5-2F07B78D1540}"/>
              </a:ext>
            </a:extLst>
          </p:cNvPr>
          <p:cNvSpPr/>
          <p:nvPr/>
        </p:nvSpPr>
        <p:spPr>
          <a:xfrm>
            <a:off x="622163" y="260988"/>
            <a:ext cx="7491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600"/>
              <a:t>Det vi ser etter </a:t>
            </a:r>
            <a:r>
              <a:rPr lang="nb-NO" sz="2400"/>
              <a:t>(føresett at vi syns tiltaket er bra):</a:t>
            </a: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7E0B3F0F-8E94-4BB6-99E3-7DEB3CE67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54" y="1179940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brains">
            <a:extLst>
              <a:ext uri="{FF2B5EF4-FFF2-40B4-BE49-F238E27FC236}">
                <a16:creationId xmlns:a16="http://schemas.microsoft.com/office/drawing/2014/main" id="{52FCCB15-37AB-4710-B212-4DBC9DB2D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24" y="1304342"/>
            <a:ext cx="3628160" cy="241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5F41201D-E754-4FA4-BD30-8A5954BE6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61" y="3957934"/>
            <a:ext cx="4682034" cy="2900066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A3280A54-0F87-4769-86C1-A85C9A1352C3}"/>
              </a:ext>
            </a:extLst>
          </p:cNvPr>
          <p:cNvSpPr txBox="1"/>
          <p:nvPr/>
        </p:nvSpPr>
        <p:spPr>
          <a:xfrm>
            <a:off x="5632632" y="4459080"/>
            <a:ext cx="2447637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1600"/>
              <a:t>Kva er prosjekt?</a:t>
            </a:r>
          </a:p>
          <a:p>
            <a:r>
              <a:rPr lang="nb-NO" sz="1600"/>
              <a:t>Kva er «påbegynt»? </a:t>
            </a:r>
          </a:p>
          <a:p>
            <a:r>
              <a:rPr lang="nb-NO" sz="1600"/>
              <a:t>Søkje fleire?</a:t>
            </a:r>
          </a:p>
        </p:txBody>
      </p:sp>
    </p:spTree>
    <p:extLst>
      <p:ext uri="{BB962C8B-B14F-4D97-AF65-F5344CB8AC3E}">
        <p14:creationId xmlns:p14="http://schemas.microsoft.com/office/powerpoint/2010/main" val="266810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81BEDD2-9284-49BE-9B1B-471A58C7C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546" y="647135"/>
            <a:ext cx="6567053" cy="471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44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E6D032-1E2B-48A6-A95E-7658F4D7D44E}"/>
              </a:ext>
            </a:extLst>
          </p:cNvPr>
          <p:cNvSpPr txBox="1">
            <a:spLocks/>
          </p:cNvSpPr>
          <p:nvPr/>
        </p:nvSpPr>
        <p:spPr>
          <a:xfrm>
            <a:off x="593436" y="118497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rgbClr val="000000"/>
                </a:solidFill>
                <a:latin typeface="Helvetica"/>
                <a:ea typeface="+mj-ea"/>
                <a:cs typeface="Helvetica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b-NO"/>
              <a:t>Formelen…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827559B-1CF2-41E2-A0AE-79995326E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52" y="911249"/>
            <a:ext cx="4248384" cy="265524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C70F2BF-8704-49D1-80D9-95E11BA33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9454" y="3766916"/>
            <a:ext cx="1616363" cy="2155151"/>
          </a:xfrm>
          <a:prstGeom prst="rect">
            <a:avLst/>
          </a:prstGeom>
        </p:spPr>
      </p:pic>
      <p:pic>
        <p:nvPicPr>
          <p:cNvPr id="4100" name="Picture 4" descr="Relatert bilde">
            <a:extLst>
              <a:ext uri="{FF2B5EF4-FFF2-40B4-BE49-F238E27FC236}">
                <a16:creationId xmlns:a16="http://schemas.microsoft.com/office/drawing/2014/main" id="{2A4051BB-C6FF-4C48-9B5E-B6771ED2F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92" y="1041150"/>
            <a:ext cx="3703781" cy="247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ilderesultat for gromit">
            <a:extLst>
              <a:ext uri="{FF2B5EF4-FFF2-40B4-BE49-F238E27FC236}">
                <a16:creationId xmlns:a16="http://schemas.microsoft.com/office/drawing/2014/main" id="{A4AB451A-0C69-488B-9E20-6D698851C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99" y="4043363"/>
            <a:ext cx="5242872" cy="232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8DC9F3B-4428-4AFA-A580-0CC0358B0034}"/>
              </a:ext>
            </a:extLst>
          </p:cNvPr>
          <p:cNvSpPr txBox="1"/>
          <p:nvPr/>
        </p:nvSpPr>
        <p:spPr>
          <a:xfrm>
            <a:off x="6056719" y="4378190"/>
            <a:ext cx="29418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400"/>
              <a:t>(            )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DC5C4BD-225E-4242-8F23-4466F68A13A6}"/>
              </a:ext>
            </a:extLst>
          </p:cNvPr>
          <p:cNvSpPr txBox="1"/>
          <p:nvPr/>
        </p:nvSpPr>
        <p:spPr>
          <a:xfrm>
            <a:off x="466092" y="3566489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Søknadsskjema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94BA1D2-D886-473C-B043-3B188E4D9D28}"/>
              </a:ext>
            </a:extLst>
          </p:cNvPr>
          <p:cNvSpPr txBox="1"/>
          <p:nvPr/>
        </p:nvSpPr>
        <p:spPr>
          <a:xfrm>
            <a:off x="5153892" y="3566489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Budsjett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B5A7A0A5-72D0-47F0-BB86-612BDFEC2BAF}"/>
              </a:ext>
            </a:extLst>
          </p:cNvPr>
          <p:cNvSpPr txBox="1"/>
          <p:nvPr/>
        </p:nvSpPr>
        <p:spPr>
          <a:xfrm>
            <a:off x="466092" y="6348355"/>
            <a:ext cx="172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Prosjektskildring</a:t>
            </a:r>
          </a:p>
        </p:txBody>
      </p:sp>
    </p:spTree>
    <p:extLst>
      <p:ext uri="{BB962C8B-B14F-4D97-AF65-F5344CB8AC3E}">
        <p14:creationId xmlns:p14="http://schemas.microsoft.com/office/powerpoint/2010/main" val="267687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Urban Pop">
  <a:themeElements>
    <a:clrScheme name="Stiftinga">
      <a:dk1>
        <a:srgbClr val="5C5454"/>
      </a:dk1>
      <a:lt1>
        <a:srgbClr val="FFFFFF"/>
      </a:lt1>
      <a:dk2>
        <a:srgbClr val="5C5454"/>
      </a:dk2>
      <a:lt2>
        <a:srgbClr val="D4D4D4"/>
      </a:lt2>
      <a:accent1>
        <a:srgbClr val="7C9E2A"/>
      </a:accent1>
      <a:accent2>
        <a:srgbClr val="BAD86E"/>
      </a:accent2>
      <a:accent3>
        <a:srgbClr val="00529B"/>
      </a:accent3>
      <a:accent4>
        <a:srgbClr val="E74FA8"/>
      </a:accent4>
      <a:accent5>
        <a:srgbClr val="808080"/>
      </a:accent5>
      <a:accent6>
        <a:srgbClr val="BFBFBF"/>
      </a:accent6>
      <a:hlink>
        <a:srgbClr val="005799"/>
      </a:hlink>
      <a:folHlink>
        <a:srgbClr val="00346E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000F7AD2F52841AF70FA260FEF63E4" ma:contentTypeVersion="0" ma:contentTypeDescription="Opprett et nytt dokument." ma:contentTypeScope="" ma:versionID="fc8848c875577ae2eef7fa263d798bc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eb6cd67344829d3a956a36ab89737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575AB6-95AD-41E6-97FB-0BF5FD3D32D7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5352E50-FBDE-40E4-BB3A-329610F7AA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A2A5D2-FD46-479D-8761-3C0C4FA5D8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6542</TotalTime>
  <Words>1053</Words>
  <Application>Microsoft Office PowerPoint</Application>
  <PresentationFormat>Skjermfremvisning (4:3)</PresentationFormat>
  <Paragraphs>137</Paragraphs>
  <Slides>19</Slides>
  <Notes>13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7" baseType="lpstr">
      <vt:lpstr>Arial</vt:lpstr>
      <vt:lpstr>Calibri</vt:lpstr>
      <vt:lpstr>Gill Sans MT</vt:lpstr>
      <vt:lpstr>Helvetica</vt:lpstr>
      <vt:lpstr>Lucida Grande</vt:lpstr>
      <vt:lpstr>Verdana</vt:lpstr>
      <vt:lpstr>Wingdings 3</vt:lpstr>
      <vt:lpstr>Urban Pop</vt:lpstr>
      <vt:lpstr>PowerPoint-presentasjon</vt:lpstr>
      <vt:lpstr>Sparebankstiftinga Sogn og Fjordane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Søknaden</vt:lpstr>
      <vt:lpstr>Søknaden</vt:lpstr>
      <vt:lpstr>Mal/disposisjon for prosjektskildring:  http://www.sparebankstiftinga.no/sok-om-midlar/soknadstips/ </vt:lpstr>
      <vt:lpstr>Søknaden</vt:lpstr>
      <vt:lpstr>Søknaden</vt:lpstr>
      <vt:lpstr>Døme på eit heilt OK budsjett </vt:lpstr>
      <vt:lpstr>PowerPoint-presentasjon</vt:lpstr>
      <vt:lpstr>Praktisk info: Sparebankstiftinga sine fristar</vt:lpstr>
      <vt:lpstr>Sparebankstiftinga sine disponeringar</vt:lpstr>
      <vt:lpstr>PowerPoint-presentasjon</vt:lpstr>
    </vt:vector>
  </TitlesOfParts>
  <Company>H.A.I Reklamebyrå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Arinbjørn Kuld</dc:creator>
  <cp:lastModifiedBy>Pål Fidjestøl</cp:lastModifiedBy>
  <cp:revision>148</cp:revision>
  <cp:lastPrinted>2019-09-03T12:50:47Z</cp:lastPrinted>
  <dcterms:created xsi:type="dcterms:W3CDTF">2011-01-04T13:28:34Z</dcterms:created>
  <dcterms:modified xsi:type="dcterms:W3CDTF">2019-09-03T12:51:08Z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0x01010010000F7AD2F52841AF70FA260FEF63E4</vt:lpwstr>
  </property>
</Properties>
</file>